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6" r:id="rId31"/>
    <p:sldId id="287" r:id="rId32"/>
    <p:sldId id="288" r:id="rId33"/>
    <p:sldId id="289" r:id="rId34"/>
    <p:sldId id="290" r:id="rId35"/>
    <p:sldId id="291" r:id="rId36"/>
  </p:sldIdLst>
  <p:sldSz cx="9144000" cy="5143500" type="screen16x9"/>
  <p:notesSz cx="6858000" cy="9144000"/>
  <p:embeddedFontLst>
    <p:embeddedFont>
      <p:font typeface="Lato" panose="020F0502020204030203" pitchFamily="34" charset="0"/>
      <p:regular r:id="rId38"/>
      <p:bold r:id="rId39"/>
      <p:italic r:id="rId40"/>
      <p:boldItalic r:id="rId41"/>
    </p:embeddedFont>
    <p:embeddedFont>
      <p:font typeface="Playfair Display" panose="00000500000000000000" pitchFamily="2" charset="0"/>
      <p:regular r:id="rId42"/>
      <p:bold r:id="rId43"/>
      <p:italic r:id="rId44"/>
      <p:boldItalic r:id="rId45"/>
    </p:embeddedFont>
    <p:embeddedFont>
      <p:font typeface="Roboto" panose="02000000000000000000" pitchFamily="2"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636"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16bb88a81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16bb88a81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df0a16563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df0a16563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d16bb88a81_1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d16bb88a81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d16bb88a81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d16bb88a81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d16bb88a81_1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d16bb88a81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d16bb88a81_1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d16bb88a81_1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d16bb88a81_1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d16bb88a81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dbd6b228a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dbd6b228a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e02a2bc3fa_1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e02a2bc3fa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e02a2bc3fa_1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e02a2bc3fa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d16bb88a8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d16bb88a8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dbd6b228a5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dbd6b228a5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dbd6b228a5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bd6b228a5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02a2bc3fa_1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02a2bc3fa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e02a2bc3fa_1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e02a2bc3fa_1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e02a2bc3fa_1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e02a2bc3fa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dbd6b228a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dbd6b228a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dbd6b228a5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dbd6b228a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e02a2bc3fa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e02a2bc3fa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e02a2bc3fa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e02a2bc3fa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e02a2bc3fa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e02a2bc3fa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d16bb88a81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d16bb88a81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e02a2bc3fa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e02a2bc3fa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e02a2bc3fa_1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e02a2bc3fa_1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d16bb88a81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d16bb88a81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dbd6b228a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dbd6b228a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dbd6b228a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dbd6b228a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d16bb88a81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d16bb88a81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d71e83033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d71e83033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d16bb88a81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d16bb88a81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e02a2bc3f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e02a2bc3f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d16bb88a81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d16bb88a81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d16bb88a81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d16bb88a81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d16bb88a81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d16bb88a81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992950" y="992700"/>
            <a:ext cx="3158100" cy="3158100"/>
          </a:xfrm>
          <a:prstGeom prst="rect">
            <a:avLst/>
          </a:prstGeom>
          <a:noFill/>
          <a:ln w="28575" cap="flat" cmpd="sng">
            <a:solidFill>
              <a:schemeClr val="l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096250" y="1627200"/>
            <a:ext cx="2951400" cy="1584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a:endParaRPr/>
          </a:p>
        </p:txBody>
      </p:sp>
      <p:sp>
        <p:nvSpPr>
          <p:cNvPr id="13" name="Google Shape;13;p2"/>
          <p:cNvSpPr txBox="1">
            <a:spLocks noGrp="1"/>
          </p:cNvSpPr>
          <p:nvPr>
            <p:ph type="subTitle" idx="1"/>
          </p:nvPr>
        </p:nvSpPr>
        <p:spPr>
          <a:xfrm>
            <a:off x="3096363" y="3266930"/>
            <a:ext cx="2951400" cy="701400"/>
          </a:xfrm>
          <a:prstGeom prst="rect">
            <a:avLst/>
          </a:prstGeom>
        </p:spPr>
        <p:txBody>
          <a:bodyPr spcFirstLastPara="1" wrap="square" lIns="91425" tIns="91425" rIns="91425" bIns="91425" anchor="b" anchorCtr="0">
            <a:norm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9pPr>
          </a:lstStyle>
          <a:p>
            <a:endParaRPr/>
          </a:p>
        </p:txBody>
      </p:sp>
      <p:sp>
        <p:nvSpPr>
          <p:cNvPr id="14" name="Google Shape;14;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1233100"/>
            <a:ext cx="8520600" cy="161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a:spLocks noGrp="1"/>
          </p:cNvSpPr>
          <p:nvPr>
            <p:ph type="body" idx="1"/>
          </p:nvPr>
        </p:nvSpPr>
        <p:spPr>
          <a:xfrm>
            <a:off x="311700" y="29194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509550" y="1423875"/>
            <a:ext cx="8124900" cy="17982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17" name="Google Shape;17;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91378"/>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37" name="Google Shape;37;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1" name="Google Shape;41;p9"/>
          <p:cNvSpPr txBox="1">
            <a:spLocks noGrp="1"/>
          </p:cNvSpPr>
          <p:nvPr>
            <p:ph type="title"/>
          </p:nvPr>
        </p:nvSpPr>
        <p:spPr>
          <a:xfrm>
            <a:off x="265500" y="1107950"/>
            <a:ext cx="4045200" cy="1683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7" name="Google Shape;47;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coral">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91350"/>
            <a:ext cx="8520600" cy="6261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hyperlink" Target="https://www.youtube.com/watch?v=_uQrJ0TkZlc" TargetMode="External"/><Relationship Id="rId2" Type="http://schemas.openxmlformats.org/officeDocument/2006/relationships/notesSlide" Target="../notesSlides/notesSlide35.xml"/><Relationship Id="rId1" Type="http://schemas.openxmlformats.org/officeDocument/2006/relationships/slideLayout" Target="../slideLayouts/slideLayout3.xml"/><Relationship Id="rId5" Type="http://schemas.openxmlformats.org/officeDocument/2006/relationships/hyperlink" Target="https://www.geeksforgeeks.org/python-gui-tkinter" TargetMode="External"/><Relationship Id="rId4" Type="http://schemas.openxmlformats.org/officeDocument/2006/relationships/hyperlink" Target="https://www.youtube.com/watch?v=7eh4d6sabA0"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2981025" y="1612700"/>
            <a:ext cx="3198000" cy="25044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endParaRPr sz="2100"/>
          </a:p>
          <a:p>
            <a:pPr marL="0" lvl="0" indent="0" algn="ctr" rtl="0">
              <a:spcBef>
                <a:spcPts val="0"/>
              </a:spcBef>
              <a:spcAft>
                <a:spcPts val="0"/>
              </a:spcAft>
              <a:buNone/>
            </a:pPr>
            <a:r>
              <a:rPr lang="en" sz="2700">
                <a:latin typeface="Times New Roman"/>
                <a:ea typeface="Times New Roman"/>
                <a:cs typeface="Times New Roman"/>
                <a:sym typeface="Times New Roman"/>
              </a:rPr>
              <a:t>Heart disease prediction using Machine Learning</a:t>
            </a:r>
            <a:endParaRPr sz="2700">
              <a:latin typeface="Times New Roman"/>
              <a:ea typeface="Times New Roman"/>
              <a:cs typeface="Times New Roman"/>
              <a:sym typeface="Times New Roman"/>
            </a:endParaRPr>
          </a:p>
          <a:p>
            <a:pPr marL="0" lvl="0" indent="0" algn="l" rtl="0">
              <a:spcBef>
                <a:spcPts val="0"/>
              </a:spcBef>
              <a:spcAft>
                <a:spcPts val="0"/>
              </a:spcAft>
              <a:buNone/>
            </a:pPr>
            <a:endParaRPr sz="2700">
              <a:latin typeface="Times New Roman"/>
              <a:ea typeface="Times New Roman"/>
              <a:cs typeface="Times New Roman"/>
              <a:sym typeface="Times New Roman"/>
            </a:endParaRPr>
          </a:p>
          <a:p>
            <a:pPr marL="0" lvl="0" indent="0" algn="ctr" rtl="0">
              <a:spcBef>
                <a:spcPts val="0"/>
              </a:spcBef>
              <a:spcAft>
                <a:spcPts val="0"/>
              </a:spcAft>
              <a:buNone/>
            </a:pPr>
            <a:endParaRPr sz="1700">
              <a:latin typeface="Times New Roman"/>
              <a:ea typeface="Times New Roman"/>
              <a:cs typeface="Times New Roman"/>
              <a:sym typeface="Times New Roman"/>
            </a:endParaRPr>
          </a:p>
          <a:p>
            <a:pPr marL="0" lvl="0" indent="0" algn="ctr" rtl="0">
              <a:spcBef>
                <a:spcPts val="0"/>
              </a:spcBef>
              <a:spcAft>
                <a:spcPts val="0"/>
              </a:spcAft>
              <a:buNone/>
            </a:pPr>
            <a:endParaRPr sz="1700">
              <a:latin typeface="Times New Roman"/>
              <a:ea typeface="Times New Roman"/>
              <a:cs typeface="Times New Roman"/>
              <a:sym typeface="Times New Roman"/>
            </a:endParaRPr>
          </a:p>
          <a:p>
            <a:pPr marL="0" lvl="0" indent="0" algn="ctr" rtl="0">
              <a:spcBef>
                <a:spcPts val="0"/>
              </a:spcBef>
              <a:spcAft>
                <a:spcPts val="0"/>
              </a:spcAft>
              <a:buNone/>
            </a:pPr>
            <a:endParaRPr sz="2100"/>
          </a:p>
        </p:txBody>
      </p:sp>
      <p:sp>
        <p:nvSpPr>
          <p:cNvPr id="60" name="Google Shape;60;p13"/>
          <p:cNvSpPr/>
          <p:nvPr/>
        </p:nvSpPr>
        <p:spPr>
          <a:xfrm>
            <a:off x="0" y="0"/>
            <a:ext cx="1380300" cy="1269300"/>
          </a:xfrm>
          <a:prstGeom prst="halfFrame">
            <a:avLst>
              <a:gd name="adj1" fmla="val 33333"/>
              <a:gd name="adj2" fmla="val 33333"/>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p:nvPr/>
        </p:nvSpPr>
        <p:spPr>
          <a:xfrm rot="10800000">
            <a:off x="7923900" y="3948000"/>
            <a:ext cx="1220100" cy="1195500"/>
          </a:xfrm>
          <a:prstGeom prst="halfFrame">
            <a:avLst>
              <a:gd name="adj1" fmla="val 33333"/>
              <a:gd name="adj2" fmla="val 33333"/>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3"/>
          <p:cNvSpPr txBox="1"/>
          <p:nvPr/>
        </p:nvSpPr>
        <p:spPr>
          <a:xfrm>
            <a:off x="514725" y="489700"/>
            <a:ext cx="2193600" cy="1569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solidFill>
                  <a:schemeClr val="dk1"/>
                </a:solidFill>
                <a:latin typeface="Times New Roman"/>
                <a:ea typeface="Times New Roman"/>
                <a:cs typeface="Times New Roman"/>
                <a:sym typeface="Times New Roman"/>
              </a:rPr>
              <a:t>Guided by:</a:t>
            </a:r>
            <a:endParaRPr sz="18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 sz="1800" b="1">
                <a:solidFill>
                  <a:schemeClr val="dk1"/>
                </a:solidFill>
                <a:latin typeface="Times New Roman"/>
                <a:ea typeface="Times New Roman"/>
                <a:cs typeface="Times New Roman"/>
                <a:sym typeface="Times New Roman"/>
              </a:rPr>
              <a:t>Dr. Bipin Bihari Jayasingh</a:t>
            </a:r>
            <a:endParaRPr sz="18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 sz="1800" b="1">
                <a:solidFill>
                  <a:schemeClr val="dk1"/>
                </a:solidFill>
                <a:latin typeface="Times New Roman"/>
                <a:ea typeface="Times New Roman"/>
                <a:cs typeface="Times New Roman"/>
                <a:sym typeface="Times New Roman"/>
              </a:rPr>
              <a:t>Professor,HoD,IT Dept.</a:t>
            </a:r>
            <a:endParaRPr sz="1800" b="1">
              <a:solidFill>
                <a:schemeClr val="dk1"/>
              </a:solidFill>
              <a:latin typeface="Times New Roman"/>
              <a:ea typeface="Times New Roman"/>
              <a:cs typeface="Times New Roman"/>
              <a:sym typeface="Times New Roman"/>
            </a:endParaRPr>
          </a:p>
        </p:txBody>
      </p:sp>
      <p:sp>
        <p:nvSpPr>
          <p:cNvPr id="63" name="Google Shape;63;p13"/>
          <p:cNvSpPr txBox="1"/>
          <p:nvPr/>
        </p:nvSpPr>
        <p:spPr>
          <a:xfrm>
            <a:off x="6654550" y="3155800"/>
            <a:ext cx="2612700" cy="1231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dk1"/>
                </a:solidFill>
                <a:latin typeface="Times New Roman"/>
                <a:ea typeface="Times New Roman"/>
                <a:cs typeface="Times New Roman"/>
                <a:sym typeface="Times New Roman"/>
              </a:rPr>
              <a:t>Presented By:</a:t>
            </a:r>
            <a:endParaRPr sz="17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 sz="1700" b="1">
                <a:solidFill>
                  <a:schemeClr val="dk1"/>
                </a:solidFill>
                <a:latin typeface="Times New Roman"/>
                <a:ea typeface="Times New Roman"/>
                <a:cs typeface="Times New Roman"/>
                <a:sym typeface="Times New Roman"/>
              </a:rPr>
              <a:t>Srilasya -18B81A1241</a:t>
            </a:r>
            <a:endParaRPr sz="17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 sz="1700" b="1">
                <a:solidFill>
                  <a:schemeClr val="dk1"/>
                </a:solidFill>
                <a:latin typeface="Times New Roman"/>
                <a:ea typeface="Times New Roman"/>
                <a:cs typeface="Times New Roman"/>
                <a:sym typeface="Times New Roman"/>
              </a:rPr>
              <a:t>Sree Tulasi -18B81A1240</a:t>
            </a:r>
            <a:endParaRPr sz="17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 sz="1700" b="1">
                <a:solidFill>
                  <a:schemeClr val="dk1"/>
                </a:solidFill>
                <a:latin typeface="Times New Roman"/>
                <a:ea typeface="Times New Roman"/>
                <a:cs typeface="Times New Roman"/>
                <a:sym typeface="Times New Roman"/>
              </a:rPr>
              <a:t>Sriya-18B81A1243</a:t>
            </a:r>
            <a:endParaRPr sz="1700" b="1">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Description of modules</a:t>
            </a:r>
            <a:endParaRPr sz="2800" b="1">
              <a:latin typeface="Times New Roman"/>
              <a:ea typeface="Times New Roman"/>
              <a:cs typeface="Times New Roman"/>
              <a:sym typeface="Times New Roman"/>
            </a:endParaRPr>
          </a:p>
        </p:txBody>
      </p:sp>
      <p:sp>
        <p:nvSpPr>
          <p:cNvPr id="116" name="Google Shape;116;p22"/>
          <p:cNvSpPr txBox="1">
            <a:spLocks noGrp="1"/>
          </p:cNvSpPr>
          <p:nvPr>
            <p:ph type="body" idx="1"/>
          </p:nvPr>
        </p:nvSpPr>
        <p:spPr>
          <a:xfrm>
            <a:off x="311700" y="1201700"/>
            <a:ext cx="8520600" cy="3551400"/>
          </a:xfrm>
          <a:prstGeom prst="rect">
            <a:avLst/>
          </a:prstGeom>
        </p:spPr>
        <p:txBody>
          <a:bodyPr spcFirstLastPara="1" wrap="square" lIns="91425" tIns="91425" rIns="91425" bIns="91425" anchor="t" anchorCtr="0">
            <a:noAutofit/>
          </a:bodyPr>
          <a:lstStyle/>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Home Page - It has 2 options :</a:t>
            </a:r>
            <a:endParaRPr sz="2000" dirty="0">
              <a:solidFill>
                <a:srgbClr val="000000"/>
              </a:solidFill>
              <a:latin typeface="Times New Roman"/>
              <a:ea typeface="Times New Roman"/>
              <a:cs typeface="Times New Roman"/>
              <a:sym typeface="Times New Roman"/>
            </a:endParaRPr>
          </a:p>
          <a:p>
            <a:pPr marL="13716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Register (if you a new user)</a:t>
            </a:r>
            <a:endParaRPr sz="2000" dirty="0">
              <a:solidFill>
                <a:srgbClr val="000000"/>
              </a:solidFill>
              <a:latin typeface="Times New Roman"/>
              <a:ea typeface="Times New Roman"/>
              <a:cs typeface="Times New Roman"/>
              <a:sym typeface="Times New Roman"/>
            </a:endParaRPr>
          </a:p>
          <a:p>
            <a:pPr marL="13716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Login(if already registered)</a:t>
            </a:r>
            <a:endParaRPr sz="2000" dirty="0">
              <a:solidFill>
                <a:srgbClr val="000000"/>
              </a:solidFill>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“Register”  Page - It allows the user to enter their details which are stored into the database.Once registered he can either login or go back to the HomePage.</a:t>
            </a:r>
            <a:endParaRPr sz="2000" dirty="0">
              <a:solidFill>
                <a:srgbClr val="000000"/>
              </a:solidFill>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“Login”  Page - Here the user enters his credentials which are verified against the data in the database. If the information is verified , the user  is directed to the “Enter symptoms” page else he is asked to recheck his information.</a:t>
            </a:r>
            <a:endParaRPr sz="2000" dirty="0">
              <a:solidFill>
                <a:srgbClr val="000000"/>
              </a:solidFill>
              <a:latin typeface="Times New Roman"/>
              <a:ea typeface="Times New Roman"/>
              <a:cs typeface="Times New Roman"/>
              <a:sym typeface="Times New Roman"/>
            </a:endParaRPr>
          </a:p>
          <a:p>
            <a:pPr marL="0" lvl="0" indent="0" algn="l" rtl="0">
              <a:spcBef>
                <a:spcPts val="1200"/>
              </a:spcBef>
              <a:spcAft>
                <a:spcPts val="1200"/>
              </a:spcAft>
              <a:buNone/>
            </a:pPr>
            <a:r>
              <a:rPr lang="en" sz="2400" dirty="0">
                <a:solidFill>
                  <a:srgbClr val="000000"/>
                </a:solidFill>
                <a:latin typeface="Times New Roman"/>
                <a:ea typeface="Times New Roman"/>
                <a:cs typeface="Times New Roman"/>
                <a:sym typeface="Times New Roman"/>
              </a:rPr>
              <a:t> </a:t>
            </a:r>
            <a:endParaRPr sz="240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3"/>
          <p:cNvSpPr txBox="1">
            <a:spLocks noGrp="1"/>
          </p:cNvSpPr>
          <p:nvPr>
            <p:ph type="body" idx="1"/>
          </p:nvPr>
        </p:nvSpPr>
        <p:spPr>
          <a:xfrm>
            <a:off x="311700" y="366525"/>
            <a:ext cx="8520600" cy="4202400"/>
          </a:xfrm>
          <a:prstGeom prst="rect">
            <a:avLst/>
          </a:prstGeom>
        </p:spPr>
        <p:txBody>
          <a:bodyPr spcFirstLastPara="1" wrap="square" lIns="91425" tIns="91425" rIns="91425" bIns="91425" anchor="t" anchorCtr="0">
            <a:normAutofit fontScale="77500" lnSpcReduction="20000"/>
          </a:bodyPr>
          <a:lstStyle/>
          <a:p>
            <a:pPr marL="457200" lvl="0" indent="-358797" algn="just" rtl="0">
              <a:lnSpc>
                <a:spcPct val="120000"/>
              </a:lnSpc>
              <a:spcBef>
                <a:spcPts val="0"/>
              </a:spcBef>
              <a:spcAft>
                <a:spcPts val="0"/>
              </a:spcAft>
              <a:buClr>
                <a:srgbClr val="000000"/>
              </a:buClr>
              <a:buSzPct val="100000"/>
              <a:buFont typeface="Times New Roman"/>
              <a:buChar char="●"/>
            </a:pPr>
            <a:r>
              <a:rPr lang="en" sz="2929" dirty="0">
                <a:solidFill>
                  <a:srgbClr val="000000"/>
                </a:solidFill>
                <a:latin typeface="Times New Roman"/>
                <a:ea typeface="Times New Roman"/>
                <a:cs typeface="Times New Roman"/>
                <a:sym typeface="Times New Roman"/>
              </a:rPr>
              <a:t>“Enter the diagnosis test values” Page- The user enters the test results  which will be taken by the system .</a:t>
            </a:r>
            <a:endParaRPr sz="2929" dirty="0">
              <a:solidFill>
                <a:srgbClr val="000000"/>
              </a:solidFill>
              <a:latin typeface="Times New Roman"/>
              <a:ea typeface="Times New Roman"/>
              <a:cs typeface="Times New Roman"/>
              <a:sym typeface="Times New Roman"/>
            </a:endParaRPr>
          </a:p>
          <a:p>
            <a:pPr marL="457200" lvl="0" indent="-358797" algn="just" rtl="0">
              <a:lnSpc>
                <a:spcPct val="120000"/>
              </a:lnSpc>
              <a:spcBef>
                <a:spcPts val="0"/>
              </a:spcBef>
              <a:spcAft>
                <a:spcPts val="0"/>
              </a:spcAft>
              <a:buClr>
                <a:srgbClr val="000000"/>
              </a:buClr>
              <a:buSzPct val="100000"/>
              <a:buFont typeface="Times New Roman"/>
              <a:buChar char="●"/>
            </a:pPr>
            <a:r>
              <a:rPr lang="en" sz="2929" dirty="0">
                <a:solidFill>
                  <a:srgbClr val="000000"/>
                </a:solidFill>
                <a:latin typeface="Times New Roman"/>
                <a:ea typeface="Times New Roman"/>
                <a:cs typeface="Times New Roman"/>
                <a:sym typeface="Times New Roman"/>
              </a:rPr>
              <a:t>The algorithm (random forest) is applied on the test values taken .</a:t>
            </a:r>
            <a:endParaRPr sz="2929" dirty="0">
              <a:solidFill>
                <a:srgbClr val="000000"/>
              </a:solidFill>
              <a:latin typeface="Times New Roman"/>
              <a:ea typeface="Times New Roman"/>
              <a:cs typeface="Times New Roman"/>
              <a:sym typeface="Times New Roman"/>
            </a:endParaRPr>
          </a:p>
          <a:p>
            <a:pPr marL="457200" lvl="0" indent="-358797" algn="just" rtl="0">
              <a:lnSpc>
                <a:spcPct val="120000"/>
              </a:lnSpc>
              <a:spcBef>
                <a:spcPts val="0"/>
              </a:spcBef>
              <a:spcAft>
                <a:spcPts val="0"/>
              </a:spcAft>
              <a:buClr>
                <a:srgbClr val="000000"/>
              </a:buClr>
              <a:buSzPct val="100000"/>
              <a:buFont typeface="Times New Roman"/>
              <a:buChar char="●"/>
            </a:pPr>
            <a:r>
              <a:rPr lang="en" sz="2929" dirty="0">
                <a:solidFill>
                  <a:srgbClr val="000000"/>
                </a:solidFill>
                <a:latin typeface="Times New Roman"/>
                <a:ea typeface="Times New Roman"/>
                <a:cs typeface="Times New Roman"/>
                <a:sym typeface="Times New Roman"/>
              </a:rPr>
              <a:t>Random forest is an ensemble classifier that consists of many decision trees. The output of the classes is represented by individual trees.This method combines with random selection of features to construct a decision trees with controlled variations.</a:t>
            </a:r>
            <a:endParaRPr sz="2929" dirty="0">
              <a:solidFill>
                <a:srgbClr val="000000"/>
              </a:solidFill>
              <a:latin typeface="Times New Roman"/>
              <a:ea typeface="Times New Roman"/>
              <a:cs typeface="Times New Roman"/>
              <a:sym typeface="Times New Roman"/>
            </a:endParaRPr>
          </a:p>
          <a:p>
            <a:pPr marL="457200" lvl="0" indent="-358797" algn="just" rtl="0">
              <a:lnSpc>
                <a:spcPct val="120000"/>
              </a:lnSpc>
              <a:spcBef>
                <a:spcPts val="0"/>
              </a:spcBef>
              <a:spcAft>
                <a:spcPts val="0"/>
              </a:spcAft>
              <a:buClr>
                <a:srgbClr val="000000"/>
              </a:buClr>
              <a:buSzPct val="100000"/>
              <a:buFont typeface="Times New Roman"/>
              <a:buChar char="●"/>
            </a:pPr>
            <a:r>
              <a:rPr lang="en" sz="2929" dirty="0">
                <a:solidFill>
                  <a:srgbClr val="000000"/>
                </a:solidFill>
                <a:latin typeface="Times New Roman"/>
                <a:ea typeface="Times New Roman"/>
                <a:cs typeface="Times New Roman"/>
                <a:sym typeface="Times New Roman"/>
              </a:rPr>
              <a:t>Comparing the entered values with the previous dataset values , a prediction is made if the user is prone to a cardiovascular disease or not.</a:t>
            </a:r>
            <a:endParaRPr sz="2929" dirty="0">
              <a:solidFill>
                <a:srgbClr val="000000"/>
              </a:solidFill>
              <a:latin typeface="Times New Roman"/>
              <a:ea typeface="Times New Roman"/>
              <a:cs typeface="Times New Roman"/>
              <a:sym typeface="Times New Roman"/>
            </a:endParaRPr>
          </a:p>
          <a:p>
            <a:pPr marL="457200" lvl="0" indent="-358797" algn="just" rtl="0">
              <a:lnSpc>
                <a:spcPct val="120000"/>
              </a:lnSpc>
              <a:spcBef>
                <a:spcPts val="0"/>
              </a:spcBef>
              <a:spcAft>
                <a:spcPts val="0"/>
              </a:spcAft>
              <a:buClr>
                <a:srgbClr val="000000"/>
              </a:buClr>
              <a:buSzPct val="100000"/>
              <a:buFont typeface="Times New Roman"/>
              <a:buChar char="●"/>
            </a:pPr>
            <a:r>
              <a:rPr lang="en" sz="2929" dirty="0">
                <a:solidFill>
                  <a:srgbClr val="000000"/>
                </a:solidFill>
                <a:latin typeface="Times New Roman"/>
                <a:ea typeface="Times New Roman"/>
                <a:cs typeface="Times New Roman"/>
                <a:sym typeface="Times New Roman"/>
              </a:rPr>
              <a:t>The prediction is then displayed on the screen.</a:t>
            </a:r>
            <a:endParaRPr sz="2929" dirty="0">
              <a:solidFill>
                <a:srgbClr val="000000"/>
              </a:solidFill>
              <a:latin typeface="Times New Roman"/>
              <a:ea typeface="Times New Roman"/>
              <a:cs typeface="Times New Roman"/>
              <a:sym typeface="Times New Roman"/>
            </a:endParaRPr>
          </a:p>
          <a:p>
            <a:pPr marL="0" lvl="0" indent="0" algn="l" rtl="0">
              <a:spcBef>
                <a:spcPts val="1200"/>
              </a:spcBef>
              <a:spcAft>
                <a:spcPts val="0"/>
              </a:spcAft>
              <a:buNone/>
            </a:pPr>
            <a:endParaRPr sz="2000" dirty="0">
              <a:solidFill>
                <a:srgbClr val="000000"/>
              </a:solidFill>
              <a:latin typeface="Times New Roman"/>
              <a:ea typeface="Times New Roman"/>
              <a:cs typeface="Times New Roman"/>
              <a:sym typeface="Times New Roman"/>
            </a:endParaRPr>
          </a:p>
          <a:p>
            <a:pPr marL="457200" lvl="0" indent="0" algn="l" rtl="0">
              <a:spcBef>
                <a:spcPts val="1200"/>
              </a:spcBef>
              <a:spcAft>
                <a:spcPts val="0"/>
              </a:spcAft>
              <a:buNone/>
            </a:pPr>
            <a:endParaRPr sz="2000" dirty="0">
              <a:solidFill>
                <a:srgbClr val="000000"/>
              </a:solidFill>
              <a:latin typeface="Times New Roman"/>
              <a:ea typeface="Times New Roman"/>
              <a:cs typeface="Times New Roman"/>
              <a:sym typeface="Times New Roman"/>
            </a:endParaRPr>
          </a:p>
          <a:p>
            <a:pPr marL="457200" lvl="0" indent="0" algn="l" rtl="0">
              <a:spcBef>
                <a:spcPts val="1200"/>
              </a:spcBef>
              <a:spcAft>
                <a:spcPts val="1200"/>
              </a:spcAft>
              <a:buNone/>
            </a:pPr>
            <a:endParaRPr sz="1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Hardware &amp; Software Configuration</a:t>
            </a:r>
            <a:endParaRPr sz="2800" b="1">
              <a:latin typeface="Times New Roman"/>
              <a:ea typeface="Times New Roman"/>
              <a:cs typeface="Times New Roman"/>
              <a:sym typeface="Times New Roman"/>
            </a:endParaRPr>
          </a:p>
        </p:txBody>
      </p:sp>
      <p:sp>
        <p:nvSpPr>
          <p:cNvPr id="127" name="Google Shape;127;p24"/>
          <p:cNvSpPr txBox="1">
            <a:spLocks noGrp="1"/>
          </p:cNvSpPr>
          <p:nvPr>
            <p:ph type="body" idx="1"/>
          </p:nvPr>
        </p:nvSpPr>
        <p:spPr>
          <a:xfrm>
            <a:off x="311700" y="1090500"/>
            <a:ext cx="8520600" cy="3416400"/>
          </a:xfrm>
          <a:prstGeom prst="rect">
            <a:avLst/>
          </a:prstGeom>
        </p:spPr>
        <p:txBody>
          <a:bodyPr spcFirstLastPara="1" wrap="square" lIns="91425" tIns="91425" rIns="91425" bIns="91425" anchor="t" anchorCtr="0">
            <a:normAutofit fontScale="25000" lnSpcReduction="20000"/>
          </a:bodyPr>
          <a:lstStyle/>
          <a:p>
            <a:pPr marL="0" lvl="0" indent="0" algn="just" rtl="0">
              <a:lnSpc>
                <a:spcPct val="120000"/>
              </a:lnSpc>
              <a:spcBef>
                <a:spcPts val="0"/>
              </a:spcBef>
              <a:spcAft>
                <a:spcPts val="0"/>
              </a:spcAft>
              <a:buNone/>
            </a:pPr>
            <a:r>
              <a:rPr lang="en" sz="8000" dirty="0">
                <a:solidFill>
                  <a:srgbClr val="000000"/>
                </a:solidFill>
                <a:latin typeface="Times New Roman"/>
                <a:ea typeface="Times New Roman"/>
                <a:cs typeface="Times New Roman"/>
                <a:sym typeface="Times New Roman"/>
              </a:rPr>
              <a:t>Hardware Requirements</a:t>
            </a:r>
            <a:endParaRPr sz="8000" dirty="0">
              <a:solidFill>
                <a:srgbClr val="000000"/>
              </a:solidFill>
              <a:latin typeface="Times New Roman"/>
              <a:ea typeface="Times New Roman"/>
              <a:cs typeface="Times New Roman"/>
              <a:sym typeface="Times New Roman"/>
            </a:endParaRPr>
          </a:p>
          <a:p>
            <a:pPr marL="457200" lvl="0" indent="-355600" algn="just" rtl="0">
              <a:lnSpc>
                <a:spcPct val="120000"/>
              </a:lnSpc>
              <a:spcBef>
                <a:spcPts val="1200"/>
              </a:spcBef>
              <a:spcAft>
                <a:spcPts val="0"/>
              </a:spcAft>
              <a:buClr>
                <a:srgbClr val="000000"/>
              </a:buClr>
              <a:buSzPct val="100000"/>
              <a:buFont typeface="Times New Roman"/>
              <a:buChar char="●"/>
            </a:pPr>
            <a:r>
              <a:rPr lang="en" sz="8000" dirty="0">
                <a:solidFill>
                  <a:srgbClr val="000000"/>
                </a:solidFill>
                <a:latin typeface="Times New Roman"/>
                <a:ea typeface="Times New Roman"/>
                <a:cs typeface="Times New Roman"/>
                <a:sym typeface="Times New Roman"/>
              </a:rPr>
              <a:t>RAM:512 MB or above</a:t>
            </a:r>
            <a:endParaRPr sz="8000" dirty="0">
              <a:solidFill>
                <a:srgbClr val="000000"/>
              </a:solidFill>
              <a:latin typeface="Times New Roman"/>
              <a:ea typeface="Times New Roman"/>
              <a:cs typeface="Times New Roman"/>
              <a:sym typeface="Times New Roman"/>
            </a:endParaRPr>
          </a:p>
          <a:p>
            <a:pPr marL="457200" lvl="0" indent="-355600" algn="just" rtl="0">
              <a:lnSpc>
                <a:spcPct val="120000"/>
              </a:lnSpc>
              <a:spcBef>
                <a:spcPts val="0"/>
              </a:spcBef>
              <a:spcAft>
                <a:spcPts val="0"/>
              </a:spcAft>
              <a:buClr>
                <a:srgbClr val="000000"/>
              </a:buClr>
              <a:buSzPct val="100000"/>
              <a:buFont typeface="Times New Roman"/>
              <a:buChar char="●"/>
            </a:pPr>
            <a:r>
              <a:rPr lang="en" sz="8000" dirty="0">
                <a:solidFill>
                  <a:srgbClr val="000000"/>
                </a:solidFill>
                <a:latin typeface="Times New Roman"/>
                <a:ea typeface="Times New Roman"/>
                <a:cs typeface="Times New Roman"/>
                <a:sym typeface="Times New Roman"/>
              </a:rPr>
              <a:t>Hard disk:10GB or above</a:t>
            </a:r>
            <a:endParaRPr sz="8000" dirty="0">
              <a:solidFill>
                <a:srgbClr val="000000"/>
              </a:solidFill>
              <a:latin typeface="Times New Roman"/>
              <a:ea typeface="Times New Roman"/>
              <a:cs typeface="Times New Roman"/>
              <a:sym typeface="Times New Roman"/>
            </a:endParaRPr>
          </a:p>
          <a:p>
            <a:pPr marL="0" lvl="0" indent="0" algn="just" rtl="0">
              <a:lnSpc>
                <a:spcPct val="120000"/>
              </a:lnSpc>
              <a:spcBef>
                <a:spcPts val="1200"/>
              </a:spcBef>
              <a:spcAft>
                <a:spcPts val="0"/>
              </a:spcAft>
              <a:buNone/>
            </a:pPr>
            <a:r>
              <a:rPr lang="en" sz="8000" dirty="0">
                <a:solidFill>
                  <a:srgbClr val="000000"/>
                </a:solidFill>
                <a:latin typeface="Times New Roman"/>
                <a:ea typeface="Times New Roman"/>
                <a:cs typeface="Times New Roman"/>
                <a:sym typeface="Times New Roman"/>
              </a:rPr>
              <a:t>Software Requirements</a:t>
            </a:r>
            <a:endParaRPr sz="8000" dirty="0">
              <a:solidFill>
                <a:srgbClr val="000000"/>
              </a:solidFill>
              <a:latin typeface="Times New Roman"/>
              <a:ea typeface="Times New Roman"/>
              <a:cs typeface="Times New Roman"/>
              <a:sym typeface="Times New Roman"/>
            </a:endParaRPr>
          </a:p>
          <a:p>
            <a:pPr marL="457200" lvl="0" indent="-355600" algn="just" rtl="0">
              <a:lnSpc>
                <a:spcPct val="120000"/>
              </a:lnSpc>
              <a:spcBef>
                <a:spcPts val="1200"/>
              </a:spcBef>
              <a:spcAft>
                <a:spcPts val="0"/>
              </a:spcAft>
              <a:buClr>
                <a:srgbClr val="000000"/>
              </a:buClr>
              <a:buSzPct val="100000"/>
              <a:buFont typeface="Times New Roman"/>
              <a:buChar char="●"/>
            </a:pPr>
            <a:r>
              <a:rPr lang="en" sz="8000" dirty="0">
                <a:solidFill>
                  <a:srgbClr val="000000"/>
                </a:solidFill>
                <a:latin typeface="Times New Roman"/>
                <a:ea typeface="Times New Roman"/>
                <a:cs typeface="Times New Roman"/>
                <a:sym typeface="Times New Roman"/>
              </a:rPr>
              <a:t>Platform:Jupyter</a:t>
            </a:r>
            <a:endParaRPr sz="8000" dirty="0">
              <a:solidFill>
                <a:srgbClr val="000000"/>
              </a:solidFill>
              <a:latin typeface="Times New Roman"/>
              <a:ea typeface="Times New Roman"/>
              <a:cs typeface="Times New Roman"/>
              <a:sym typeface="Times New Roman"/>
            </a:endParaRPr>
          </a:p>
          <a:p>
            <a:pPr marL="457200" lvl="0" indent="-355600" algn="just" rtl="0">
              <a:lnSpc>
                <a:spcPct val="120000"/>
              </a:lnSpc>
              <a:spcBef>
                <a:spcPts val="0"/>
              </a:spcBef>
              <a:spcAft>
                <a:spcPts val="0"/>
              </a:spcAft>
              <a:buClr>
                <a:srgbClr val="000000"/>
              </a:buClr>
              <a:buSzPct val="100000"/>
              <a:buFont typeface="Times New Roman"/>
              <a:buChar char="●"/>
            </a:pPr>
            <a:r>
              <a:rPr lang="en" sz="8000" dirty="0">
                <a:solidFill>
                  <a:srgbClr val="000000"/>
                </a:solidFill>
                <a:latin typeface="Times New Roman"/>
                <a:ea typeface="Times New Roman"/>
                <a:cs typeface="Times New Roman"/>
                <a:sym typeface="Times New Roman"/>
              </a:rPr>
              <a:t>User Interface:Python Tkinter</a:t>
            </a:r>
            <a:endParaRPr sz="8000" dirty="0">
              <a:solidFill>
                <a:srgbClr val="000000"/>
              </a:solidFill>
              <a:latin typeface="Times New Roman"/>
              <a:ea typeface="Times New Roman"/>
              <a:cs typeface="Times New Roman"/>
              <a:sym typeface="Times New Roman"/>
            </a:endParaRPr>
          </a:p>
          <a:p>
            <a:pPr marL="457200" lvl="0" indent="-355600" algn="just" rtl="0">
              <a:lnSpc>
                <a:spcPct val="120000"/>
              </a:lnSpc>
              <a:spcBef>
                <a:spcPts val="0"/>
              </a:spcBef>
              <a:spcAft>
                <a:spcPts val="0"/>
              </a:spcAft>
              <a:buClr>
                <a:srgbClr val="000000"/>
              </a:buClr>
              <a:buSzPct val="100000"/>
              <a:buFont typeface="Times New Roman"/>
              <a:buChar char="●"/>
            </a:pPr>
            <a:r>
              <a:rPr lang="en" sz="8000" dirty="0">
                <a:solidFill>
                  <a:srgbClr val="000000"/>
                </a:solidFill>
                <a:latin typeface="Times New Roman"/>
                <a:ea typeface="Times New Roman"/>
                <a:cs typeface="Times New Roman"/>
                <a:sym typeface="Times New Roman"/>
              </a:rPr>
              <a:t>Backend:Python (NumPy,Pandas,Sklearn)</a:t>
            </a:r>
            <a:endParaRPr sz="8000" dirty="0">
              <a:solidFill>
                <a:srgbClr val="000000"/>
              </a:solidFill>
              <a:latin typeface="Times New Roman"/>
              <a:ea typeface="Times New Roman"/>
              <a:cs typeface="Times New Roman"/>
              <a:sym typeface="Times New Roman"/>
            </a:endParaRPr>
          </a:p>
          <a:p>
            <a:pPr marL="457200" lvl="0" indent="-355600" algn="just" rtl="0">
              <a:lnSpc>
                <a:spcPct val="120000"/>
              </a:lnSpc>
              <a:spcBef>
                <a:spcPts val="0"/>
              </a:spcBef>
              <a:spcAft>
                <a:spcPts val="0"/>
              </a:spcAft>
              <a:buClr>
                <a:srgbClr val="000000"/>
              </a:buClr>
              <a:buSzPct val="100000"/>
              <a:buFont typeface="Times New Roman"/>
              <a:buChar char="●"/>
            </a:pPr>
            <a:r>
              <a:rPr lang="en" sz="8000" dirty="0">
                <a:solidFill>
                  <a:srgbClr val="000000"/>
                </a:solidFill>
                <a:latin typeface="Times New Roman"/>
                <a:ea typeface="Times New Roman"/>
                <a:cs typeface="Times New Roman"/>
                <a:sym typeface="Times New Roman"/>
              </a:rPr>
              <a:t>Database:sqlite3</a:t>
            </a:r>
            <a:endParaRPr sz="8000" dirty="0">
              <a:solidFill>
                <a:srgbClr val="000000"/>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ct val="91666"/>
              <a:buFont typeface="Arial"/>
              <a:buNone/>
            </a:pPr>
            <a:r>
              <a:rPr lang="en" sz="1200" dirty="0">
                <a:solidFill>
                  <a:schemeClr val="dk1"/>
                </a:solidFill>
              </a:rPr>
              <a:t> </a:t>
            </a:r>
            <a:endParaRPr sz="1000" dirty="0">
              <a:solidFill>
                <a:schemeClr val="dk1"/>
              </a:solidFill>
            </a:endParaRPr>
          </a:p>
          <a:p>
            <a:pPr marL="0" lvl="0" indent="0" algn="l" rtl="0">
              <a:spcBef>
                <a:spcPts val="1200"/>
              </a:spcBef>
              <a:spcAft>
                <a:spcPts val="0"/>
              </a:spcAft>
              <a:buClr>
                <a:schemeClr val="dk1"/>
              </a:buClr>
              <a:buSzPct val="91666"/>
              <a:buFont typeface="Arial"/>
              <a:buNone/>
            </a:pPr>
            <a:r>
              <a:rPr lang="en" sz="1200" dirty="0">
                <a:solidFill>
                  <a:schemeClr val="dk1"/>
                </a:solidFill>
              </a:rPr>
              <a:t> </a:t>
            </a:r>
            <a:endParaRPr sz="1200" dirty="0">
              <a:solidFill>
                <a:schemeClr val="dk1"/>
              </a:solidFill>
            </a:endParaRPr>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0"/>
              </a:spcAft>
              <a:buNone/>
            </a:pPr>
            <a:r>
              <a:rPr lang="en" dirty="0"/>
              <a:t>	</a:t>
            </a:r>
            <a:endParaRPr dirty="0"/>
          </a:p>
          <a:p>
            <a:pPr marL="0" lvl="0" indent="0" algn="l" rtl="0">
              <a:spcBef>
                <a:spcPts val="1200"/>
              </a:spcBef>
              <a:spcAft>
                <a:spcPts val="1200"/>
              </a:spcAft>
              <a:buNone/>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Use case diagram</a:t>
            </a:r>
            <a:endParaRPr sz="2800" b="1">
              <a:latin typeface="Times New Roman"/>
              <a:ea typeface="Times New Roman"/>
              <a:cs typeface="Times New Roman"/>
              <a:sym typeface="Times New Roman"/>
            </a:endParaRPr>
          </a:p>
        </p:txBody>
      </p:sp>
      <p:pic>
        <p:nvPicPr>
          <p:cNvPr id="133" name="Google Shape;133;p25"/>
          <p:cNvPicPr preferRelativeResize="0"/>
          <p:nvPr/>
        </p:nvPicPr>
        <p:blipFill>
          <a:blip r:embed="rId3">
            <a:alphaModFix/>
          </a:blip>
          <a:stretch>
            <a:fillRect/>
          </a:stretch>
        </p:blipFill>
        <p:spPr>
          <a:xfrm>
            <a:off x="3426650" y="500900"/>
            <a:ext cx="5259876" cy="43738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txBox="1">
            <a:spLocks noGrp="1"/>
          </p:cNvSpPr>
          <p:nvPr>
            <p:ph type="title"/>
          </p:nvPr>
        </p:nvSpPr>
        <p:spPr>
          <a:xfrm>
            <a:off x="262825" y="284750"/>
            <a:ext cx="8520600" cy="831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Sequence Diagram</a:t>
            </a:r>
            <a:endParaRPr sz="2800" b="1">
              <a:latin typeface="Times New Roman"/>
              <a:ea typeface="Times New Roman"/>
              <a:cs typeface="Times New Roman"/>
              <a:sym typeface="Times New Roman"/>
            </a:endParaRPr>
          </a:p>
        </p:txBody>
      </p:sp>
      <p:pic>
        <p:nvPicPr>
          <p:cNvPr id="139" name="Google Shape;139;p26"/>
          <p:cNvPicPr preferRelativeResize="0"/>
          <p:nvPr/>
        </p:nvPicPr>
        <p:blipFill>
          <a:blip r:embed="rId3">
            <a:alphaModFix/>
          </a:blip>
          <a:stretch>
            <a:fillRect/>
          </a:stretch>
        </p:blipFill>
        <p:spPr>
          <a:xfrm>
            <a:off x="3035675" y="952950"/>
            <a:ext cx="5553126" cy="39461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txBox="1">
            <a:spLocks noGrp="1"/>
          </p:cNvSpPr>
          <p:nvPr>
            <p:ph type="title"/>
          </p:nvPr>
        </p:nvSpPr>
        <p:spPr>
          <a:xfrm>
            <a:off x="311700" y="109425"/>
            <a:ext cx="8520600" cy="831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Activity diagram</a:t>
            </a:r>
            <a:endParaRPr sz="2800" b="1">
              <a:latin typeface="Times New Roman"/>
              <a:ea typeface="Times New Roman"/>
              <a:cs typeface="Times New Roman"/>
              <a:sym typeface="Times New Roman"/>
            </a:endParaRPr>
          </a:p>
        </p:txBody>
      </p:sp>
      <p:pic>
        <p:nvPicPr>
          <p:cNvPr id="145" name="Google Shape;145;p27"/>
          <p:cNvPicPr preferRelativeResize="0"/>
          <p:nvPr/>
        </p:nvPicPr>
        <p:blipFill>
          <a:blip r:embed="rId3">
            <a:alphaModFix/>
          </a:blip>
          <a:stretch>
            <a:fillRect/>
          </a:stretch>
        </p:blipFill>
        <p:spPr>
          <a:xfrm>
            <a:off x="2999050" y="763275"/>
            <a:ext cx="5601951" cy="4045854"/>
          </a:xfrm>
          <a:prstGeom prst="rect">
            <a:avLst/>
          </a:prstGeom>
          <a:noFill/>
          <a:ln>
            <a:noFill/>
          </a:ln>
        </p:spPr>
      </p:pic>
      <p:cxnSp>
        <p:nvCxnSpPr>
          <p:cNvPr id="146" name="Google Shape;146;p27"/>
          <p:cNvCxnSpPr/>
          <p:nvPr/>
        </p:nvCxnSpPr>
        <p:spPr>
          <a:xfrm>
            <a:off x="3555250" y="1918125"/>
            <a:ext cx="12300" cy="427500"/>
          </a:xfrm>
          <a:prstGeom prst="straightConnector1">
            <a:avLst/>
          </a:prstGeom>
          <a:noFill/>
          <a:ln w="9525" cap="flat" cmpd="sng">
            <a:solidFill>
              <a:schemeClr val="dk2"/>
            </a:solidFill>
            <a:prstDash val="solid"/>
            <a:round/>
            <a:headEnd type="none" w="med" len="med"/>
            <a:tailEnd type="triangle" w="med" len="med"/>
          </a:ln>
        </p:spPr>
      </p:cxnSp>
      <p:cxnSp>
        <p:nvCxnSpPr>
          <p:cNvPr id="147" name="Google Shape;147;p27"/>
          <p:cNvCxnSpPr/>
          <p:nvPr/>
        </p:nvCxnSpPr>
        <p:spPr>
          <a:xfrm>
            <a:off x="6768400" y="1942550"/>
            <a:ext cx="12300" cy="501000"/>
          </a:xfrm>
          <a:prstGeom prst="straightConnector1">
            <a:avLst/>
          </a:prstGeom>
          <a:noFill/>
          <a:ln w="9525" cap="flat" cmpd="sng">
            <a:solidFill>
              <a:schemeClr val="dk2"/>
            </a:solidFill>
            <a:prstDash val="solid"/>
            <a:round/>
            <a:headEnd type="none" w="med" len="med"/>
            <a:tailEnd type="none" w="med" len="med"/>
          </a:ln>
        </p:spPr>
      </p:cxnSp>
      <p:cxnSp>
        <p:nvCxnSpPr>
          <p:cNvPr id="148" name="Google Shape;148;p27"/>
          <p:cNvCxnSpPr/>
          <p:nvPr/>
        </p:nvCxnSpPr>
        <p:spPr>
          <a:xfrm flipH="1">
            <a:off x="6218650" y="2443475"/>
            <a:ext cx="574200" cy="243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8"/>
          <p:cNvSpPr txBox="1">
            <a:spLocks noGrp="1"/>
          </p:cNvSpPr>
          <p:nvPr>
            <p:ph type="title"/>
          </p:nvPr>
        </p:nvSpPr>
        <p:spPr>
          <a:xfrm>
            <a:off x="311700" y="73300"/>
            <a:ext cx="8520600" cy="70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Architecture Diagram</a:t>
            </a:r>
            <a:endParaRPr sz="2800" b="1">
              <a:latin typeface="Times New Roman"/>
              <a:ea typeface="Times New Roman"/>
              <a:cs typeface="Times New Roman"/>
              <a:sym typeface="Times New Roman"/>
            </a:endParaRPr>
          </a:p>
        </p:txBody>
      </p:sp>
      <p:pic>
        <p:nvPicPr>
          <p:cNvPr id="4" name="image28.png">
            <a:extLst>
              <a:ext uri="{FF2B5EF4-FFF2-40B4-BE49-F238E27FC236}">
                <a16:creationId xmlns:a16="http://schemas.microsoft.com/office/drawing/2014/main" id="{C5B6ACE7-5EC6-4F54-842B-B010E676A57E}"/>
              </a:ext>
            </a:extLst>
          </p:cNvPr>
          <p:cNvPicPr/>
          <p:nvPr/>
        </p:nvPicPr>
        <p:blipFill>
          <a:blip r:embed="rId3"/>
          <a:srcRect/>
          <a:stretch>
            <a:fillRect/>
          </a:stretch>
        </p:blipFill>
        <p:spPr>
          <a:xfrm>
            <a:off x="99392" y="1172817"/>
            <a:ext cx="8070574" cy="3359425"/>
          </a:xfrm>
          <a:prstGeom prst="rect">
            <a:avLst/>
          </a:prstGeom>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9"/>
          <p:cNvSpPr txBox="1">
            <a:spLocks noGrp="1"/>
          </p:cNvSpPr>
          <p:nvPr>
            <p:ph type="title"/>
          </p:nvPr>
        </p:nvSpPr>
        <p:spPr>
          <a:xfrm>
            <a:off x="223463" y="134800"/>
            <a:ext cx="85206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Times New Roman"/>
                <a:ea typeface="Times New Roman"/>
                <a:cs typeface="Times New Roman"/>
                <a:sym typeface="Times New Roman"/>
              </a:rPr>
              <a:t>Workflow of the model</a:t>
            </a:r>
            <a:endParaRPr>
              <a:latin typeface="Times New Roman"/>
              <a:ea typeface="Times New Roman"/>
              <a:cs typeface="Times New Roman"/>
              <a:sym typeface="Times New Roman"/>
            </a:endParaRPr>
          </a:p>
        </p:txBody>
      </p:sp>
      <p:pic>
        <p:nvPicPr>
          <p:cNvPr id="160" name="Google Shape;160;p29"/>
          <p:cNvPicPr preferRelativeResize="0"/>
          <p:nvPr/>
        </p:nvPicPr>
        <p:blipFill>
          <a:blip r:embed="rId3">
            <a:alphaModFix/>
          </a:blip>
          <a:stretch>
            <a:fillRect/>
          </a:stretch>
        </p:blipFill>
        <p:spPr>
          <a:xfrm>
            <a:off x="653325" y="1221725"/>
            <a:ext cx="7519399" cy="3616975"/>
          </a:xfrm>
          <a:prstGeom prst="rect">
            <a:avLst/>
          </a:prstGeom>
          <a:noFill/>
          <a:ln>
            <a:noFill/>
          </a:ln>
        </p:spPr>
      </p:pic>
      <p:sp>
        <p:nvSpPr>
          <p:cNvPr id="161" name="Google Shape;161;p29"/>
          <p:cNvSpPr txBox="1"/>
          <p:nvPr/>
        </p:nvSpPr>
        <p:spPr>
          <a:xfrm>
            <a:off x="280975" y="623075"/>
            <a:ext cx="7037100" cy="4617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Lato"/>
              <a:buChar char="●"/>
            </a:pPr>
            <a:r>
              <a:rPr lang="en" sz="1800">
                <a:latin typeface="Lato"/>
                <a:ea typeface="Lato"/>
                <a:cs typeface="Lato"/>
                <a:sym typeface="Lato"/>
              </a:rPr>
              <a:t>Dataset</a:t>
            </a:r>
            <a:endParaRPr sz="1800">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Google Shape;166;p30"/>
          <p:cNvPicPr preferRelativeResize="0"/>
          <p:nvPr/>
        </p:nvPicPr>
        <p:blipFill>
          <a:blip r:embed="rId3">
            <a:alphaModFix/>
          </a:blip>
          <a:stretch>
            <a:fillRect/>
          </a:stretch>
        </p:blipFill>
        <p:spPr>
          <a:xfrm>
            <a:off x="152400" y="891875"/>
            <a:ext cx="8839200" cy="3702700"/>
          </a:xfrm>
          <a:prstGeom prst="rect">
            <a:avLst/>
          </a:prstGeom>
          <a:noFill/>
          <a:ln>
            <a:noFill/>
          </a:ln>
        </p:spPr>
      </p:pic>
      <p:sp>
        <p:nvSpPr>
          <p:cNvPr id="167" name="Google Shape;167;p30"/>
          <p:cNvSpPr txBox="1"/>
          <p:nvPr/>
        </p:nvSpPr>
        <p:spPr>
          <a:xfrm>
            <a:off x="464250" y="183250"/>
            <a:ext cx="70371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Lato"/>
              <a:buChar char="●"/>
            </a:pPr>
            <a:r>
              <a:rPr lang="en">
                <a:latin typeface="Lato"/>
                <a:ea typeface="Lato"/>
                <a:cs typeface="Lato"/>
                <a:sym typeface="Lato"/>
              </a:rPr>
              <a:t>Check if the data has any missing values for cleaning purpose</a:t>
            </a:r>
            <a:endParaRPr sz="1800">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Google Shape;172;p31"/>
          <p:cNvPicPr preferRelativeResize="0"/>
          <p:nvPr/>
        </p:nvPicPr>
        <p:blipFill>
          <a:blip r:embed="rId3">
            <a:alphaModFix/>
          </a:blip>
          <a:stretch>
            <a:fillRect/>
          </a:stretch>
        </p:blipFill>
        <p:spPr>
          <a:xfrm>
            <a:off x="1288600" y="945700"/>
            <a:ext cx="7334250" cy="4028425"/>
          </a:xfrm>
          <a:prstGeom prst="rect">
            <a:avLst/>
          </a:prstGeom>
          <a:noFill/>
          <a:ln>
            <a:noFill/>
          </a:ln>
        </p:spPr>
      </p:pic>
      <p:sp>
        <p:nvSpPr>
          <p:cNvPr id="173" name="Google Shape;173;p31"/>
          <p:cNvSpPr txBox="1"/>
          <p:nvPr/>
        </p:nvSpPr>
        <p:spPr>
          <a:xfrm>
            <a:off x="415400" y="232150"/>
            <a:ext cx="7806900" cy="538800"/>
          </a:xfrm>
          <a:prstGeom prst="rect">
            <a:avLst/>
          </a:prstGeom>
          <a:noFill/>
          <a:ln>
            <a:noFill/>
          </a:ln>
        </p:spPr>
        <p:txBody>
          <a:bodyPr spcFirstLastPara="1" wrap="square" lIns="91425" tIns="91425" rIns="91425" bIns="91425" anchor="t" anchorCtr="0">
            <a:spAutoFit/>
          </a:bodyPr>
          <a:lstStyle/>
          <a:p>
            <a:pPr marL="457200" lvl="0" indent="-374650" algn="l" rtl="0">
              <a:spcBef>
                <a:spcPts val="0"/>
              </a:spcBef>
              <a:spcAft>
                <a:spcPts val="0"/>
              </a:spcAft>
              <a:buClr>
                <a:srgbClr val="333333"/>
              </a:buClr>
              <a:buSzPts val="2300"/>
              <a:buFont typeface="Times New Roman"/>
              <a:buChar char="●"/>
            </a:pPr>
            <a:r>
              <a:rPr lang="en" sz="1850">
                <a:solidFill>
                  <a:srgbClr val="333333"/>
                </a:solidFill>
                <a:highlight>
                  <a:schemeClr val="lt1"/>
                </a:highlight>
                <a:latin typeface="Times New Roman"/>
                <a:ea typeface="Times New Roman"/>
                <a:cs typeface="Times New Roman"/>
                <a:sym typeface="Times New Roman"/>
              </a:rPr>
              <a:t>Correlation matrix to identify and visualize patterns in the given data</a:t>
            </a:r>
            <a:endParaRPr sz="2300">
              <a:solidFill>
                <a:srgbClr val="333333"/>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311700" y="59375"/>
            <a:ext cx="8520600" cy="83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820" b="1">
                <a:latin typeface="Times New Roman"/>
                <a:ea typeface="Times New Roman"/>
                <a:cs typeface="Times New Roman"/>
                <a:sym typeface="Times New Roman"/>
              </a:rPr>
              <a:t>Abstract</a:t>
            </a:r>
            <a:endParaRPr sz="2820" b="1">
              <a:latin typeface="Times New Roman"/>
              <a:ea typeface="Times New Roman"/>
              <a:cs typeface="Times New Roman"/>
              <a:sym typeface="Times New Roman"/>
            </a:endParaRPr>
          </a:p>
        </p:txBody>
      </p:sp>
      <p:sp>
        <p:nvSpPr>
          <p:cNvPr id="69" name="Google Shape;69;p14"/>
          <p:cNvSpPr txBox="1">
            <a:spLocks noGrp="1"/>
          </p:cNvSpPr>
          <p:nvPr>
            <p:ph type="body" idx="1"/>
          </p:nvPr>
        </p:nvSpPr>
        <p:spPr>
          <a:xfrm>
            <a:off x="311700" y="731649"/>
            <a:ext cx="8520600" cy="4029195"/>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2000" dirty="0">
                <a:solidFill>
                  <a:srgbClr val="333333"/>
                </a:solidFill>
                <a:latin typeface="Times New Roman"/>
                <a:ea typeface="Times New Roman"/>
                <a:cs typeface="Times New Roman"/>
                <a:sym typeface="Times New Roman"/>
              </a:rPr>
              <a:t>Heart disease, alternatively known as cardiovascular disease, encases various conditions that impact the heart and is the primary basis of death worldwide over the span of the past few decades.. The goal of this study is to extract hidden patterns by applying data mining techniques, which are noteworthy to heart diseases and to predict the presence of heart disease in patients where this presence is valued from no presence to likely presence.Models based on supervised learning algorithms as Random Forest.So, the   need of reliable, accurate and feasible system to diagnose such diseases in time for proper treatment is the major motto behind the model.</a:t>
            </a:r>
            <a:endParaRPr sz="20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2"/>
          <p:cNvSpPr txBox="1"/>
          <p:nvPr/>
        </p:nvSpPr>
        <p:spPr>
          <a:xfrm>
            <a:off x="268800" y="146625"/>
            <a:ext cx="7086000" cy="4617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Tested data</a:t>
            </a:r>
            <a:endParaRPr sz="1800">
              <a:latin typeface="Times New Roman"/>
              <a:ea typeface="Times New Roman"/>
              <a:cs typeface="Times New Roman"/>
              <a:sym typeface="Times New Roman"/>
            </a:endParaRPr>
          </a:p>
        </p:txBody>
      </p:sp>
      <p:pic>
        <p:nvPicPr>
          <p:cNvPr id="179" name="Google Shape;179;p32"/>
          <p:cNvPicPr preferRelativeResize="0"/>
          <p:nvPr/>
        </p:nvPicPr>
        <p:blipFill>
          <a:blip r:embed="rId3">
            <a:alphaModFix/>
          </a:blip>
          <a:stretch>
            <a:fillRect/>
          </a:stretch>
        </p:blipFill>
        <p:spPr>
          <a:xfrm>
            <a:off x="152400" y="745250"/>
            <a:ext cx="8851776" cy="4245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3"/>
          <p:cNvPicPr preferRelativeResize="0"/>
          <p:nvPr/>
        </p:nvPicPr>
        <p:blipFill>
          <a:blip r:embed="rId3">
            <a:alphaModFix/>
          </a:blip>
          <a:stretch>
            <a:fillRect/>
          </a:stretch>
        </p:blipFill>
        <p:spPr>
          <a:xfrm>
            <a:off x="152400" y="574225"/>
            <a:ext cx="8606326" cy="4416876"/>
          </a:xfrm>
          <a:prstGeom prst="rect">
            <a:avLst/>
          </a:prstGeom>
          <a:noFill/>
          <a:ln>
            <a:noFill/>
          </a:ln>
        </p:spPr>
      </p:pic>
      <p:sp>
        <p:nvSpPr>
          <p:cNvPr id="185" name="Google Shape;185;p33"/>
          <p:cNvSpPr txBox="1"/>
          <p:nvPr/>
        </p:nvSpPr>
        <p:spPr>
          <a:xfrm>
            <a:off x="259325" y="85525"/>
            <a:ext cx="7037100" cy="4617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Trained data</a:t>
            </a:r>
            <a:endParaRPr sz="1800">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pic>
        <p:nvPicPr>
          <p:cNvPr id="190" name="Google Shape;190;p34"/>
          <p:cNvPicPr preferRelativeResize="0"/>
          <p:nvPr/>
        </p:nvPicPr>
        <p:blipFill>
          <a:blip r:embed="rId3">
            <a:alphaModFix/>
          </a:blip>
          <a:stretch>
            <a:fillRect/>
          </a:stretch>
        </p:blipFill>
        <p:spPr>
          <a:xfrm>
            <a:off x="152400" y="812150"/>
            <a:ext cx="8839201" cy="4047424"/>
          </a:xfrm>
          <a:prstGeom prst="rect">
            <a:avLst/>
          </a:prstGeom>
          <a:noFill/>
          <a:ln>
            <a:noFill/>
          </a:ln>
        </p:spPr>
      </p:pic>
      <p:sp>
        <p:nvSpPr>
          <p:cNvPr id="191" name="Google Shape;191;p34"/>
          <p:cNvSpPr txBox="1"/>
          <p:nvPr/>
        </p:nvSpPr>
        <p:spPr>
          <a:xfrm>
            <a:off x="256575" y="97750"/>
            <a:ext cx="8527800" cy="4617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Predicting the n_estimators to give the maximum accuracy</a:t>
            </a:r>
            <a:endParaRPr sz="1800">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35"/>
          <p:cNvPicPr preferRelativeResize="0"/>
          <p:nvPr/>
        </p:nvPicPr>
        <p:blipFill>
          <a:blip r:embed="rId3">
            <a:alphaModFix/>
          </a:blip>
          <a:stretch>
            <a:fillRect/>
          </a:stretch>
        </p:blipFill>
        <p:spPr>
          <a:xfrm>
            <a:off x="152400" y="775500"/>
            <a:ext cx="8839201" cy="4166394"/>
          </a:xfrm>
          <a:prstGeom prst="rect">
            <a:avLst/>
          </a:prstGeom>
          <a:noFill/>
          <a:ln>
            <a:noFill/>
          </a:ln>
        </p:spPr>
      </p:pic>
      <p:sp>
        <p:nvSpPr>
          <p:cNvPr id="197" name="Google Shape;197;p35"/>
          <p:cNvSpPr txBox="1"/>
          <p:nvPr/>
        </p:nvSpPr>
        <p:spPr>
          <a:xfrm>
            <a:off x="513125" y="305425"/>
            <a:ext cx="61200" cy="2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198" name="Google Shape;198;p35"/>
          <p:cNvSpPr txBox="1"/>
          <p:nvPr/>
        </p:nvSpPr>
        <p:spPr>
          <a:xfrm>
            <a:off x="207700" y="73300"/>
            <a:ext cx="8332200" cy="4617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Predicting the max_depth to give the maximum accuracy</a:t>
            </a:r>
            <a:endParaRPr sz="1800">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4" name="Google Shape;204;p36"/>
          <p:cNvSpPr txBox="1"/>
          <p:nvPr/>
        </p:nvSpPr>
        <p:spPr>
          <a:xfrm>
            <a:off x="345650" y="198450"/>
            <a:ext cx="7037100" cy="4617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Home Page</a:t>
            </a:r>
            <a:endParaRPr sz="1800">
              <a:latin typeface="Times New Roman"/>
              <a:ea typeface="Times New Roman"/>
              <a:cs typeface="Times New Roman"/>
              <a:sym typeface="Times New Roman"/>
            </a:endParaRPr>
          </a:p>
        </p:txBody>
      </p:sp>
      <p:pic>
        <p:nvPicPr>
          <p:cNvPr id="4" name="image40.png">
            <a:extLst>
              <a:ext uri="{FF2B5EF4-FFF2-40B4-BE49-F238E27FC236}">
                <a16:creationId xmlns:a16="http://schemas.microsoft.com/office/drawing/2014/main" id="{642585AD-378C-49C2-A58C-AF629CF3D2C4}"/>
              </a:ext>
            </a:extLst>
          </p:cNvPr>
          <p:cNvPicPr/>
          <p:nvPr/>
        </p:nvPicPr>
        <p:blipFill>
          <a:blip r:embed="rId3"/>
          <a:srcRect/>
          <a:stretch>
            <a:fillRect/>
          </a:stretch>
        </p:blipFill>
        <p:spPr>
          <a:xfrm>
            <a:off x="576470" y="660149"/>
            <a:ext cx="8060634" cy="4100693"/>
          </a:xfrm>
          <a:prstGeom prst="rect">
            <a:avLst/>
          </a:prstGeom>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10" name="Google Shape;210;p37"/>
          <p:cNvSpPr txBox="1"/>
          <p:nvPr/>
        </p:nvSpPr>
        <p:spPr>
          <a:xfrm>
            <a:off x="244350" y="134400"/>
            <a:ext cx="7037100" cy="4926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SzPts val="2000"/>
              <a:buFont typeface="Times New Roman"/>
              <a:buChar char="●"/>
            </a:pPr>
            <a:r>
              <a:rPr lang="en" sz="2000">
                <a:latin typeface="Times New Roman"/>
                <a:ea typeface="Times New Roman"/>
                <a:cs typeface="Times New Roman"/>
                <a:sym typeface="Times New Roman"/>
              </a:rPr>
              <a:t>Registration Page</a:t>
            </a:r>
            <a:endParaRPr sz="2000">
              <a:latin typeface="Times New Roman"/>
              <a:ea typeface="Times New Roman"/>
              <a:cs typeface="Times New Roman"/>
              <a:sym typeface="Times New Roman"/>
            </a:endParaRPr>
          </a:p>
        </p:txBody>
      </p:sp>
      <p:pic>
        <p:nvPicPr>
          <p:cNvPr id="4" name="image22.png">
            <a:extLst>
              <a:ext uri="{FF2B5EF4-FFF2-40B4-BE49-F238E27FC236}">
                <a16:creationId xmlns:a16="http://schemas.microsoft.com/office/drawing/2014/main" id="{CEDAFD8D-49D3-414A-8F75-2F250A99A4D6}"/>
              </a:ext>
            </a:extLst>
          </p:cNvPr>
          <p:cNvPicPr/>
          <p:nvPr/>
        </p:nvPicPr>
        <p:blipFill>
          <a:blip r:embed="rId3"/>
          <a:srcRect/>
          <a:stretch>
            <a:fillRect/>
          </a:stretch>
        </p:blipFill>
        <p:spPr>
          <a:xfrm>
            <a:off x="536713" y="626999"/>
            <a:ext cx="8209721" cy="4203417"/>
          </a:xfrm>
          <a:prstGeom prst="rect">
            <a:avLst/>
          </a:prstGeom>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6" name="Google Shape;216;p38"/>
          <p:cNvSpPr txBox="1"/>
          <p:nvPr/>
        </p:nvSpPr>
        <p:spPr>
          <a:xfrm>
            <a:off x="488700" y="248897"/>
            <a:ext cx="7037100" cy="82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17" name="Google Shape;217;p38"/>
          <p:cNvSpPr txBox="1"/>
          <p:nvPr/>
        </p:nvSpPr>
        <p:spPr>
          <a:xfrm>
            <a:off x="329875" y="146575"/>
            <a:ext cx="7037100" cy="4617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Registration Successful</a:t>
            </a:r>
            <a:endParaRPr sz="1800">
              <a:latin typeface="Times New Roman"/>
              <a:ea typeface="Times New Roman"/>
              <a:cs typeface="Times New Roman"/>
              <a:sym typeface="Times New Roman"/>
            </a:endParaRPr>
          </a:p>
        </p:txBody>
      </p:sp>
      <p:pic>
        <p:nvPicPr>
          <p:cNvPr id="5" name="Picture 4">
            <a:extLst>
              <a:ext uri="{FF2B5EF4-FFF2-40B4-BE49-F238E27FC236}">
                <a16:creationId xmlns:a16="http://schemas.microsoft.com/office/drawing/2014/main" id="{CE119287-CF42-4F56-902F-BC71C53FB7EF}"/>
              </a:ext>
            </a:extLst>
          </p:cNvPr>
          <p:cNvPicPr>
            <a:picLocks noChangeAspect="1"/>
          </p:cNvPicPr>
          <p:nvPr/>
        </p:nvPicPr>
        <p:blipFill>
          <a:blip r:embed="rId3"/>
          <a:stretch>
            <a:fillRect/>
          </a:stretch>
        </p:blipFill>
        <p:spPr>
          <a:xfrm>
            <a:off x="816417" y="608275"/>
            <a:ext cx="7393305" cy="415670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3" name="Google Shape;223;p39"/>
          <p:cNvSpPr txBox="1"/>
          <p:nvPr/>
        </p:nvSpPr>
        <p:spPr>
          <a:xfrm>
            <a:off x="152400" y="61075"/>
            <a:ext cx="7037100" cy="4617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Login Page</a:t>
            </a:r>
            <a:endParaRPr sz="1800">
              <a:latin typeface="Times New Roman"/>
              <a:ea typeface="Times New Roman"/>
              <a:cs typeface="Times New Roman"/>
              <a:sym typeface="Times New Roman"/>
            </a:endParaRPr>
          </a:p>
        </p:txBody>
      </p:sp>
      <p:pic>
        <p:nvPicPr>
          <p:cNvPr id="4" name="image21.png">
            <a:extLst>
              <a:ext uri="{FF2B5EF4-FFF2-40B4-BE49-F238E27FC236}">
                <a16:creationId xmlns:a16="http://schemas.microsoft.com/office/drawing/2014/main" id="{0791EFB9-660B-4CB9-B231-50C403017BCA}"/>
              </a:ext>
            </a:extLst>
          </p:cNvPr>
          <p:cNvPicPr/>
          <p:nvPr/>
        </p:nvPicPr>
        <p:blipFill>
          <a:blip r:embed="rId3"/>
          <a:srcRect/>
          <a:stretch>
            <a:fillRect/>
          </a:stretch>
        </p:blipFill>
        <p:spPr>
          <a:xfrm>
            <a:off x="397566" y="522775"/>
            <a:ext cx="8438322" cy="4228129"/>
          </a:xfrm>
          <a:prstGeom prst="rect">
            <a:avLst/>
          </a:prstGeom>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9" name="Google Shape;229;p40"/>
          <p:cNvSpPr txBox="1"/>
          <p:nvPr/>
        </p:nvSpPr>
        <p:spPr>
          <a:xfrm>
            <a:off x="219900" y="85525"/>
            <a:ext cx="7037100" cy="4617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Login credentials wrong</a:t>
            </a:r>
            <a:endParaRPr sz="1800">
              <a:latin typeface="Times New Roman"/>
              <a:ea typeface="Times New Roman"/>
              <a:cs typeface="Times New Roman"/>
              <a:sym typeface="Times New Roman"/>
            </a:endParaRPr>
          </a:p>
        </p:txBody>
      </p:sp>
      <p:pic>
        <p:nvPicPr>
          <p:cNvPr id="4" name="image36.png">
            <a:extLst>
              <a:ext uri="{FF2B5EF4-FFF2-40B4-BE49-F238E27FC236}">
                <a16:creationId xmlns:a16="http://schemas.microsoft.com/office/drawing/2014/main" id="{68D40BC3-139C-4C21-A8DC-CDADFAC7F932}"/>
              </a:ext>
            </a:extLst>
          </p:cNvPr>
          <p:cNvPicPr/>
          <p:nvPr/>
        </p:nvPicPr>
        <p:blipFill>
          <a:blip r:embed="rId3"/>
          <a:srcRect/>
          <a:stretch>
            <a:fillRect/>
          </a:stretch>
        </p:blipFill>
        <p:spPr>
          <a:xfrm>
            <a:off x="715617" y="655983"/>
            <a:ext cx="7961243" cy="4025347"/>
          </a:xfrm>
          <a:prstGeom prst="rect">
            <a:avLst/>
          </a:prstGeom>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5" name="Google Shape;235;p41"/>
          <p:cNvSpPr txBox="1"/>
          <p:nvPr/>
        </p:nvSpPr>
        <p:spPr>
          <a:xfrm>
            <a:off x="390950" y="85525"/>
            <a:ext cx="7037100" cy="4617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Enter symptoms page(Login successful)</a:t>
            </a:r>
            <a:endParaRPr sz="1800">
              <a:latin typeface="Times New Roman"/>
              <a:ea typeface="Times New Roman"/>
              <a:cs typeface="Times New Roman"/>
              <a:sym typeface="Times New Roman"/>
            </a:endParaRPr>
          </a:p>
        </p:txBody>
      </p:sp>
      <p:pic>
        <p:nvPicPr>
          <p:cNvPr id="4" name="image1.png">
            <a:extLst>
              <a:ext uri="{FF2B5EF4-FFF2-40B4-BE49-F238E27FC236}">
                <a16:creationId xmlns:a16="http://schemas.microsoft.com/office/drawing/2014/main" id="{9E93A091-1027-43DA-A1FC-5DC67A9C4813}"/>
              </a:ext>
            </a:extLst>
          </p:cNvPr>
          <p:cNvPicPr/>
          <p:nvPr/>
        </p:nvPicPr>
        <p:blipFill>
          <a:blip r:embed="rId3"/>
          <a:srcRect/>
          <a:stretch>
            <a:fillRect/>
          </a:stretch>
        </p:blipFill>
        <p:spPr>
          <a:xfrm>
            <a:off x="526774" y="547225"/>
            <a:ext cx="8226276" cy="4233497"/>
          </a:xfrm>
          <a:prstGeom prst="rect">
            <a:avLst/>
          </a:prstGeo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Introduction</a:t>
            </a:r>
            <a:endParaRPr sz="2800" b="1">
              <a:latin typeface="Times New Roman"/>
              <a:ea typeface="Times New Roman"/>
              <a:cs typeface="Times New Roman"/>
              <a:sym typeface="Times New Roman"/>
            </a:endParaRPr>
          </a:p>
        </p:txBody>
      </p:sp>
      <p:sp>
        <p:nvSpPr>
          <p:cNvPr id="75" name="Google Shape;75;p15"/>
          <p:cNvSpPr txBox="1">
            <a:spLocks noGrp="1"/>
          </p:cNvSpPr>
          <p:nvPr>
            <p:ph type="body" idx="1"/>
          </p:nvPr>
        </p:nvSpPr>
        <p:spPr>
          <a:xfrm>
            <a:off x="311700" y="1152475"/>
            <a:ext cx="8520600" cy="3893700"/>
          </a:xfrm>
          <a:prstGeom prst="rect">
            <a:avLst/>
          </a:prstGeom>
        </p:spPr>
        <p:txBody>
          <a:bodyPr spcFirstLastPara="1" wrap="square" lIns="91425" tIns="91425" rIns="91425" bIns="91425" anchor="t" anchorCtr="0">
            <a:noAutofit/>
          </a:bodyPr>
          <a:lstStyle/>
          <a:p>
            <a:pPr marL="457200" lvl="0" indent="-358775" algn="just" rtl="0">
              <a:lnSpc>
                <a:spcPct val="100000"/>
              </a:lnSpc>
              <a:spcBef>
                <a:spcPts val="0"/>
              </a:spcBef>
              <a:spcAft>
                <a:spcPts val="0"/>
              </a:spcAft>
              <a:buClr>
                <a:srgbClr val="333333"/>
              </a:buClr>
              <a:buSzPts val="2050"/>
              <a:buFont typeface="Times New Roman"/>
              <a:buChar char="●"/>
            </a:pPr>
            <a:r>
              <a:rPr lang="en" sz="2000" dirty="0">
                <a:solidFill>
                  <a:srgbClr val="333333"/>
                </a:solidFill>
                <a:latin typeface="Times New Roman"/>
                <a:ea typeface="Times New Roman"/>
                <a:cs typeface="Times New Roman"/>
                <a:sym typeface="Times New Roman"/>
              </a:rPr>
              <a:t>Over the last decade, heart disease or cardiovascular remains the primary basis of death worldwide.Several different symptoms are associated with heart disease, which makes it difficult to diagnose it quicker and better.</a:t>
            </a:r>
            <a:endParaRPr sz="2000" dirty="0">
              <a:solidFill>
                <a:srgbClr val="333333"/>
              </a:solidFill>
              <a:latin typeface="Times New Roman"/>
              <a:ea typeface="Times New Roman"/>
              <a:cs typeface="Times New Roman"/>
              <a:sym typeface="Times New Roman"/>
            </a:endParaRPr>
          </a:p>
          <a:p>
            <a:pPr marL="457200" lvl="0" indent="-358775" algn="just" rtl="0">
              <a:lnSpc>
                <a:spcPct val="100000"/>
              </a:lnSpc>
              <a:spcBef>
                <a:spcPts val="0"/>
              </a:spcBef>
              <a:spcAft>
                <a:spcPts val="0"/>
              </a:spcAft>
              <a:buClr>
                <a:srgbClr val="333333"/>
              </a:buClr>
              <a:buSzPts val="2050"/>
              <a:buFont typeface="Times New Roman"/>
              <a:buChar char="●"/>
            </a:pPr>
            <a:r>
              <a:rPr lang="en" sz="2000" dirty="0">
                <a:solidFill>
                  <a:srgbClr val="333333"/>
                </a:solidFill>
                <a:latin typeface="Times New Roman"/>
                <a:ea typeface="Times New Roman"/>
                <a:cs typeface="Times New Roman"/>
                <a:sym typeface="Times New Roman"/>
              </a:rPr>
              <a:t>More weight is assigned to the attribute having high impact on disease prediction. Therefore it appears reasonable to try utilizing the knowledge and experience of several specialists collected in databases towards assisting the Diagnosis process. It also provides healthcare professionals an extra source of knowledge for making decisions. </a:t>
            </a:r>
            <a:endParaRPr sz="2000" dirty="0">
              <a:solidFill>
                <a:srgbClr val="333333"/>
              </a:solidFill>
              <a:latin typeface="Times New Roman"/>
              <a:ea typeface="Times New Roman"/>
              <a:cs typeface="Times New Roman"/>
              <a:sym typeface="Times New Roman"/>
            </a:endParaRPr>
          </a:p>
          <a:p>
            <a:pPr marL="457200" lvl="0" indent="-333375" algn="just" rtl="0">
              <a:lnSpc>
                <a:spcPct val="100000"/>
              </a:lnSpc>
              <a:spcBef>
                <a:spcPts val="0"/>
              </a:spcBef>
              <a:spcAft>
                <a:spcPts val="0"/>
              </a:spcAft>
              <a:buClr>
                <a:srgbClr val="333333"/>
              </a:buClr>
              <a:buSzPts val="1650"/>
              <a:buFont typeface="Times New Roman"/>
              <a:buChar char="●"/>
            </a:pPr>
            <a:r>
              <a:rPr lang="en" sz="2000" dirty="0">
                <a:solidFill>
                  <a:srgbClr val="333333"/>
                </a:solidFill>
                <a:latin typeface="Times New Roman"/>
                <a:ea typeface="Times New Roman"/>
                <a:cs typeface="Times New Roman"/>
                <a:sym typeface="Times New Roman"/>
              </a:rPr>
              <a:t>Medical organisations, all around the world, collect data on various health related issues. These data can be exploited using various machine learning techniques to gain useful insights</a:t>
            </a:r>
            <a:endParaRPr sz="2000" dirty="0">
              <a:solidFill>
                <a:srgbClr val="333333"/>
              </a:solidFill>
              <a:latin typeface="Times New Roman"/>
              <a:ea typeface="Times New Roman"/>
              <a:cs typeface="Times New Roman"/>
              <a:sym typeface="Times New Roman"/>
            </a:endParaRPr>
          </a:p>
          <a:p>
            <a:pPr marL="457200" lvl="0" indent="0" algn="l" rtl="0">
              <a:lnSpc>
                <a:spcPct val="95000"/>
              </a:lnSpc>
              <a:spcBef>
                <a:spcPts val="1200"/>
              </a:spcBef>
              <a:spcAft>
                <a:spcPts val="1200"/>
              </a:spcAft>
              <a:buNone/>
            </a:pPr>
            <a:endParaRPr sz="2450" dirty="0">
              <a:solidFill>
                <a:srgbClr val="333333"/>
              </a:solidFill>
              <a:highlight>
                <a:srgbClr val="FCFCFC"/>
              </a:highlight>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7" name="Google Shape;247;p43"/>
          <p:cNvSpPr txBox="1"/>
          <p:nvPr/>
        </p:nvSpPr>
        <p:spPr>
          <a:xfrm>
            <a:off x="210425" y="48875"/>
            <a:ext cx="7037100" cy="4617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Predicted - person not having cardiovascular disease</a:t>
            </a:r>
            <a:endParaRPr sz="1800">
              <a:latin typeface="Times New Roman"/>
              <a:ea typeface="Times New Roman"/>
              <a:cs typeface="Times New Roman"/>
              <a:sym typeface="Times New Roman"/>
            </a:endParaRPr>
          </a:p>
        </p:txBody>
      </p:sp>
      <p:pic>
        <p:nvPicPr>
          <p:cNvPr id="4" name="image48.png">
            <a:extLst>
              <a:ext uri="{FF2B5EF4-FFF2-40B4-BE49-F238E27FC236}">
                <a16:creationId xmlns:a16="http://schemas.microsoft.com/office/drawing/2014/main" id="{DECA7281-41D0-4D21-8407-FE75FF480710}"/>
              </a:ext>
            </a:extLst>
          </p:cNvPr>
          <p:cNvPicPr/>
          <p:nvPr/>
        </p:nvPicPr>
        <p:blipFill>
          <a:blip r:embed="rId3"/>
          <a:srcRect/>
          <a:stretch>
            <a:fillRect/>
          </a:stretch>
        </p:blipFill>
        <p:spPr>
          <a:xfrm>
            <a:off x="526774" y="636104"/>
            <a:ext cx="8216889" cy="4075044"/>
          </a:xfrm>
          <a:prstGeom prst="rect">
            <a:avLst/>
          </a:prstGeom>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pic>
        <p:nvPicPr>
          <p:cNvPr id="252" name="Google Shape;252;p44"/>
          <p:cNvPicPr preferRelativeResize="0"/>
          <p:nvPr/>
        </p:nvPicPr>
        <p:blipFill>
          <a:blip r:embed="rId3">
            <a:alphaModFix/>
          </a:blip>
          <a:stretch>
            <a:fillRect/>
          </a:stretch>
        </p:blipFill>
        <p:spPr>
          <a:xfrm>
            <a:off x="152400" y="513125"/>
            <a:ext cx="8446801" cy="4477976"/>
          </a:xfrm>
          <a:prstGeom prst="rect">
            <a:avLst/>
          </a:prstGeom>
          <a:noFill/>
          <a:ln>
            <a:noFill/>
          </a:ln>
        </p:spPr>
      </p:pic>
      <p:sp>
        <p:nvSpPr>
          <p:cNvPr id="253" name="Google Shape;253;p44"/>
          <p:cNvSpPr txBox="1"/>
          <p:nvPr/>
        </p:nvSpPr>
        <p:spPr>
          <a:xfrm>
            <a:off x="232125" y="112925"/>
            <a:ext cx="7037100" cy="477000"/>
          </a:xfrm>
          <a:prstGeom prst="rect">
            <a:avLst/>
          </a:prstGeom>
          <a:noFill/>
          <a:ln>
            <a:noFill/>
          </a:ln>
        </p:spPr>
        <p:txBody>
          <a:bodyPr spcFirstLastPara="1" wrap="square" lIns="91425" tIns="91425" rIns="91425" bIns="91425" anchor="t" anchorCtr="0">
            <a:spAutoFit/>
          </a:bodyPr>
          <a:lstStyle/>
          <a:p>
            <a:pPr marL="457200" lvl="0" indent="-349250" algn="l" rtl="0">
              <a:spcBef>
                <a:spcPts val="0"/>
              </a:spcBef>
              <a:spcAft>
                <a:spcPts val="0"/>
              </a:spcAft>
              <a:buSzPts val="1900"/>
              <a:buFont typeface="Times New Roman"/>
              <a:buChar char="●"/>
            </a:pPr>
            <a:r>
              <a:rPr lang="en" sz="1900">
                <a:latin typeface="Times New Roman"/>
                <a:ea typeface="Times New Roman"/>
                <a:cs typeface="Times New Roman"/>
                <a:sym typeface="Times New Roman"/>
              </a:rPr>
              <a:t>Confusion Matrix</a:t>
            </a:r>
            <a:endParaRPr sz="1900">
              <a:latin typeface="Times New Roman"/>
              <a:ea typeface="Times New Roman"/>
              <a:cs typeface="Times New Roman"/>
              <a:sym typeface="Times New Roman"/>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4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Conclusion and major contribution</a:t>
            </a:r>
            <a:endParaRPr sz="2800" b="1">
              <a:latin typeface="Times New Roman"/>
              <a:ea typeface="Times New Roman"/>
              <a:cs typeface="Times New Roman"/>
              <a:sym typeface="Times New Roman"/>
            </a:endParaRPr>
          </a:p>
        </p:txBody>
      </p:sp>
      <p:sp>
        <p:nvSpPr>
          <p:cNvPr id="259" name="Google Shape;259;p45"/>
          <p:cNvSpPr txBox="1">
            <a:spLocks noGrp="1"/>
          </p:cNvSpPr>
          <p:nvPr>
            <p:ph type="body" idx="1"/>
          </p:nvPr>
        </p:nvSpPr>
        <p:spPr>
          <a:xfrm>
            <a:off x="311700" y="1091075"/>
            <a:ext cx="8520600" cy="3869400"/>
          </a:xfrm>
          <a:prstGeom prst="rect">
            <a:avLst/>
          </a:prstGeom>
        </p:spPr>
        <p:txBody>
          <a:bodyPr spcFirstLastPara="1" wrap="square" lIns="91425" tIns="91425" rIns="91425" bIns="91425" anchor="t" anchorCtr="0">
            <a:noAutofit/>
          </a:bodyPr>
          <a:lstStyle/>
          <a:p>
            <a:pPr marL="457200" lvl="0" indent="-355600" algn="just" rtl="0">
              <a:lnSpc>
                <a:spcPct val="100000"/>
              </a:lnSpc>
              <a:spcBef>
                <a:spcPts val="0"/>
              </a:spcBef>
              <a:spcAft>
                <a:spcPts val="0"/>
              </a:spcAft>
              <a:buClr>
                <a:schemeClr val="accent1"/>
              </a:buClr>
              <a:buSzPts val="2000"/>
              <a:buFont typeface="Times New Roman"/>
              <a:buChar char="●"/>
            </a:pPr>
            <a:r>
              <a:rPr lang="en" sz="2000" dirty="0">
                <a:solidFill>
                  <a:schemeClr val="accent1"/>
                </a:solidFill>
                <a:highlight>
                  <a:srgbClr val="FCFCFC"/>
                </a:highlight>
                <a:latin typeface="Times New Roman"/>
                <a:ea typeface="Times New Roman"/>
                <a:cs typeface="Times New Roman"/>
                <a:sym typeface="Times New Roman"/>
              </a:rPr>
              <a:t>The overall aim is to define various data mining techniques useful in effective heart disease prediction. Efficient and accurate </a:t>
            </a:r>
            <a:endParaRPr sz="2000" dirty="0">
              <a:solidFill>
                <a:schemeClr val="accent1"/>
              </a:solidFill>
              <a:highlight>
                <a:srgbClr val="FCFCFC"/>
              </a:highlight>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chemeClr val="accent1"/>
              </a:buClr>
              <a:buSzPts val="2000"/>
              <a:buFont typeface="Times New Roman"/>
              <a:buChar char="●"/>
            </a:pPr>
            <a:r>
              <a:rPr lang="en" sz="2000" dirty="0">
                <a:solidFill>
                  <a:schemeClr val="accent1"/>
                </a:solidFill>
                <a:highlight>
                  <a:srgbClr val="FCFCFC"/>
                </a:highlight>
                <a:latin typeface="Times New Roman"/>
                <a:ea typeface="Times New Roman"/>
                <a:cs typeface="Times New Roman"/>
                <a:sym typeface="Times New Roman"/>
              </a:rPr>
              <a:t>The data were pre-processed and then used in the model. </a:t>
            </a:r>
            <a:endParaRPr sz="2000" dirty="0">
              <a:solidFill>
                <a:schemeClr val="accent1"/>
              </a:solidFill>
              <a:highlight>
                <a:srgbClr val="FCFCFC"/>
              </a:highlight>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chemeClr val="accent1"/>
              </a:buClr>
              <a:buSzPts val="2000"/>
              <a:buFont typeface="Times New Roman"/>
              <a:buChar char="●"/>
            </a:pPr>
            <a:r>
              <a:rPr lang="en" sz="2000" dirty="0">
                <a:solidFill>
                  <a:schemeClr val="accent1"/>
                </a:solidFill>
                <a:highlight>
                  <a:srgbClr val="FCFCFC"/>
                </a:highlight>
                <a:latin typeface="Times New Roman"/>
                <a:ea typeface="Times New Roman"/>
                <a:cs typeface="Times New Roman"/>
                <a:sym typeface="Times New Roman"/>
              </a:rPr>
              <a:t>Random Forest and Ensemble models have performed very well because they solve the problem of overfitting by employing multiple algorithms (multiple Decision Trees in case of Random Forest)prediction with a lesser number of attributes and tests is our goal.</a:t>
            </a:r>
            <a:endParaRPr sz="2000" dirty="0">
              <a:solidFill>
                <a:schemeClr val="accent1"/>
              </a:solidFill>
              <a:highlight>
                <a:srgbClr val="FCFCFC"/>
              </a:highlight>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6"/>
          <p:cNvSpPr txBox="1">
            <a:spLocks noGrp="1"/>
          </p:cNvSpPr>
          <p:nvPr>
            <p:ph type="body" idx="1"/>
          </p:nvPr>
        </p:nvSpPr>
        <p:spPr>
          <a:xfrm>
            <a:off x="311700" y="362600"/>
            <a:ext cx="8520600" cy="3115800"/>
          </a:xfrm>
          <a:prstGeom prst="rect">
            <a:avLst/>
          </a:prstGeom>
        </p:spPr>
        <p:txBody>
          <a:bodyPr spcFirstLastPara="1" wrap="square" lIns="91425" tIns="91425" rIns="91425" bIns="91425" anchor="t" anchorCtr="0">
            <a:normAutofit/>
          </a:bodyPr>
          <a:lstStyle/>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highlight>
                  <a:srgbClr val="FCFCFC"/>
                </a:highlight>
                <a:latin typeface="Times New Roman"/>
                <a:ea typeface="Times New Roman"/>
                <a:cs typeface="Times New Roman"/>
                <a:sym typeface="Times New Roman"/>
              </a:rPr>
              <a:t>Systems based on machine learning algorithms and techniques have been very accurate in predicting the heart related diseases but still there is a lot scope of research to be done on how to handle high dimensional data and overfitting. A lot of research can also be done on the correct ensemble of algorithms to use for a particular type of data. </a:t>
            </a:r>
            <a:endParaRPr sz="2000" dirty="0">
              <a:solidFill>
                <a:srgbClr val="000000"/>
              </a:solidFill>
              <a:highlight>
                <a:srgbClr val="FCFCFC"/>
              </a:highlight>
              <a:latin typeface="Times New Roman"/>
              <a:ea typeface="Times New Roman"/>
              <a:cs typeface="Times New Roman"/>
              <a:sym typeface="Times New Roman"/>
            </a:endParaRPr>
          </a:p>
          <a:p>
            <a:pPr marL="0" lvl="0" indent="0" algn="l" rtl="0">
              <a:spcBef>
                <a:spcPts val="1200"/>
              </a:spcBef>
              <a:spcAft>
                <a:spcPts val="1200"/>
              </a:spcAft>
              <a:buNone/>
            </a:pPr>
            <a:endParaRPr sz="19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7"/>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Enhancements</a:t>
            </a:r>
            <a:endParaRPr/>
          </a:p>
        </p:txBody>
      </p:sp>
      <p:sp>
        <p:nvSpPr>
          <p:cNvPr id="270" name="Google Shape;270;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just" rtl="0">
              <a:lnSpc>
                <a:spcPct val="100000"/>
              </a:lnSpc>
              <a:spcBef>
                <a:spcPts val="0"/>
              </a:spcBef>
              <a:spcAft>
                <a:spcPts val="0"/>
              </a:spcAft>
              <a:buClr>
                <a:schemeClr val="accent1"/>
              </a:buClr>
              <a:buSzPts val="2000"/>
              <a:buFont typeface="Times New Roman"/>
              <a:buChar char="●"/>
            </a:pPr>
            <a:r>
              <a:rPr lang="en" sz="2000" dirty="0">
                <a:solidFill>
                  <a:schemeClr val="accent1"/>
                </a:solidFill>
                <a:latin typeface="Times New Roman"/>
                <a:ea typeface="Times New Roman"/>
                <a:cs typeface="Times New Roman"/>
                <a:sym typeface="Times New Roman"/>
              </a:rPr>
              <a:t>Enhance the UI of the model.</a:t>
            </a:r>
            <a:endParaRPr sz="2000" dirty="0">
              <a:solidFill>
                <a:schemeClr val="accent1"/>
              </a:solidFill>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chemeClr val="accent1"/>
              </a:buClr>
              <a:buSzPts val="2000"/>
              <a:buFont typeface="Times New Roman"/>
              <a:buChar char="●"/>
            </a:pPr>
            <a:r>
              <a:rPr lang="en" sz="2000" dirty="0">
                <a:solidFill>
                  <a:schemeClr val="accent1"/>
                </a:solidFill>
                <a:latin typeface="Times New Roman"/>
                <a:ea typeface="Times New Roman"/>
                <a:cs typeface="Times New Roman"/>
                <a:sym typeface="Times New Roman"/>
              </a:rPr>
              <a:t>Improve the accuracy of the model.</a:t>
            </a:r>
            <a:endParaRPr sz="2000" dirty="0">
              <a:solidFill>
                <a:schemeClr val="accent1"/>
              </a:solidFill>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chemeClr val="accent1"/>
              </a:buClr>
              <a:buSzPts val="2000"/>
              <a:buFont typeface="Times New Roman"/>
              <a:buChar char="●"/>
            </a:pPr>
            <a:r>
              <a:rPr lang="en" sz="2000" dirty="0">
                <a:solidFill>
                  <a:schemeClr val="accent1"/>
                </a:solidFill>
                <a:latin typeface="Times New Roman"/>
                <a:ea typeface="Times New Roman"/>
                <a:cs typeface="Times New Roman"/>
                <a:sym typeface="Times New Roman"/>
              </a:rPr>
              <a:t>Add additional features like “forgot password”,”edit details”.</a:t>
            </a:r>
          </a:p>
          <a:p>
            <a:pPr marL="457200" lvl="0" indent="-355600" algn="just" rtl="0">
              <a:lnSpc>
                <a:spcPct val="100000"/>
              </a:lnSpc>
              <a:spcBef>
                <a:spcPts val="0"/>
              </a:spcBef>
              <a:spcAft>
                <a:spcPts val="0"/>
              </a:spcAft>
              <a:buClr>
                <a:schemeClr val="accent1"/>
              </a:buClr>
              <a:buSzPts val="2000"/>
              <a:buFont typeface="Times New Roman"/>
              <a:buChar char="●"/>
            </a:pPr>
            <a:r>
              <a:rPr lang="en" sz="2000" dirty="0">
                <a:solidFill>
                  <a:schemeClr val="accent1"/>
                </a:solidFill>
                <a:latin typeface="Times New Roman"/>
                <a:ea typeface="Times New Roman"/>
                <a:cs typeface="Times New Roman"/>
                <a:sym typeface="Times New Roman"/>
              </a:rPr>
              <a:t>Provide information to the user such as the doctor details to consult</a:t>
            </a:r>
            <a:r>
              <a:rPr lang="en" sz="2000" dirty="0">
                <a:solidFill>
                  <a:schemeClr val="accent1"/>
                </a:solidFill>
              </a:rPr>
              <a:t>.</a:t>
            </a:r>
            <a:endParaRPr sz="2000" dirty="0">
              <a:solidFill>
                <a:schemeClr val="accen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8"/>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dirty="0">
                <a:latin typeface="Times New Roman"/>
                <a:ea typeface="Times New Roman"/>
                <a:cs typeface="Times New Roman"/>
                <a:sym typeface="Times New Roman"/>
              </a:rPr>
              <a:t>References</a:t>
            </a:r>
            <a:endParaRPr sz="2800" b="1" dirty="0">
              <a:latin typeface="Times New Roman"/>
              <a:ea typeface="Times New Roman"/>
              <a:cs typeface="Times New Roman"/>
              <a:sym typeface="Times New Roman"/>
            </a:endParaRPr>
          </a:p>
        </p:txBody>
      </p:sp>
      <p:sp>
        <p:nvSpPr>
          <p:cNvPr id="276" name="Google Shape;276;p48"/>
          <p:cNvSpPr txBox="1">
            <a:spLocks noGrp="1"/>
          </p:cNvSpPr>
          <p:nvPr>
            <p:ph type="body" idx="1"/>
          </p:nvPr>
        </p:nvSpPr>
        <p:spPr>
          <a:xfrm>
            <a:off x="232125" y="1075125"/>
            <a:ext cx="8600100" cy="3516300"/>
          </a:xfrm>
          <a:prstGeom prst="rect">
            <a:avLst/>
          </a:prstGeom>
        </p:spPr>
        <p:txBody>
          <a:bodyPr spcFirstLastPara="1" wrap="square" lIns="91425" tIns="91425" rIns="91425" bIns="91425" anchor="t" anchorCtr="0">
            <a:normAutofit fontScale="47500" lnSpcReduction="20000"/>
          </a:bodyPr>
          <a:lstStyle/>
          <a:p>
            <a:pPr marL="457200" lvl="0" indent="-355282" algn="just" rtl="0">
              <a:lnSpc>
                <a:spcPct val="120000"/>
              </a:lnSpc>
              <a:spcBef>
                <a:spcPts val="0"/>
              </a:spcBef>
              <a:spcAft>
                <a:spcPts val="0"/>
              </a:spcAft>
              <a:buClr>
                <a:srgbClr val="000000"/>
              </a:buClr>
              <a:buSzPct val="100000"/>
              <a:buFont typeface="Times New Roman"/>
              <a:buChar char="●"/>
            </a:pPr>
            <a:r>
              <a:rPr lang="en" sz="4200" dirty="0">
                <a:solidFill>
                  <a:srgbClr val="000000"/>
                </a:solidFill>
                <a:highlight>
                  <a:schemeClr val="lt1"/>
                </a:highlight>
                <a:latin typeface="Times New Roman"/>
                <a:ea typeface="Times New Roman"/>
                <a:cs typeface="Times New Roman"/>
                <a:sym typeface="Times New Roman"/>
              </a:rPr>
              <a:t>Python Tutorial - Python for Beginners [Full Course]-</a:t>
            </a:r>
            <a:r>
              <a:rPr lang="en" sz="4200" u="sng" dirty="0">
                <a:solidFill>
                  <a:schemeClr val="dk1"/>
                </a:solidFill>
                <a:highlight>
                  <a:schemeClr val="lt1"/>
                </a:highlight>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https://www.youtube.com/watch?v=_uQrJ0TkZlc</a:t>
            </a:r>
            <a:endParaRPr sz="4200" dirty="0">
              <a:solidFill>
                <a:schemeClr val="dk1"/>
              </a:solidFill>
              <a:highlight>
                <a:schemeClr val="lt1"/>
              </a:highlight>
              <a:latin typeface="Times New Roman"/>
              <a:ea typeface="Times New Roman"/>
              <a:cs typeface="Times New Roman"/>
              <a:sym typeface="Times New Roman"/>
            </a:endParaRPr>
          </a:p>
          <a:p>
            <a:pPr marL="457200" lvl="0" indent="0" algn="just" rtl="0">
              <a:lnSpc>
                <a:spcPct val="120000"/>
              </a:lnSpc>
              <a:spcBef>
                <a:spcPts val="0"/>
              </a:spcBef>
              <a:spcAft>
                <a:spcPts val="0"/>
              </a:spcAft>
              <a:buNone/>
            </a:pPr>
            <a:endParaRPr sz="4200" dirty="0">
              <a:solidFill>
                <a:schemeClr val="dk1"/>
              </a:solidFill>
              <a:highlight>
                <a:schemeClr val="lt1"/>
              </a:highlight>
              <a:latin typeface="Times New Roman"/>
              <a:ea typeface="Times New Roman"/>
              <a:cs typeface="Times New Roman"/>
              <a:sym typeface="Times New Roman"/>
            </a:endParaRPr>
          </a:p>
          <a:p>
            <a:pPr marL="457200" lvl="0" indent="-355282" algn="just" rtl="0">
              <a:lnSpc>
                <a:spcPct val="120000"/>
              </a:lnSpc>
              <a:spcBef>
                <a:spcPts val="0"/>
              </a:spcBef>
              <a:spcAft>
                <a:spcPts val="0"/>
              </a:spcAft>
              <a:buClr>
                <a:srgbClr val="000000"/>
              </a:buClr>
              <a:buSzPct val="100000"/>
              <a:buFont typeface="Times New Roman"/>
              <a:buChar char="●"/>
            </a:pPr>
            <a:r>
              <a:rPr lang="en" sz="4200" dirty="0">
                <a:solidFill>
                  <a:srgbClr val="000000"/>
                </a:solidFill>
                <a:highlight>
                  <a:schemeClr val="lt1"/>
                </a:highlight>
                <a:latin typeface="Times New Roman"/>
                <a:ea typeface="Times New Roman"/>
                <a:cs typeface="Times New Roman"/>
                <a:sym typeface="Times New Roman"/>
              </a:rPr>
              <a:t>Python Machine Learning Tutorial (Data Science)-</a:t>
            </a:r>
            <a:r>
              <a:rPr lang="en" sz="4200" u="sng" dirty="0">
                <a:solidFill>
                  <a:schemeClr val="dk1"/>
                </a:solidFill>
                <a:highlight>
                  <a:schemeClr val="lt1"/>
                </a:highlight>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https://www.youtube.com/watch?v=7eh4d6sabA0</a:t>
            </a:r>
            <a:endParaRPr sz="4200" dirty="0">
              <a:solidFill>
                <a:schemeClr val="dk1"/>
              </a:solidFill>
              <a:highlight>
                <a:schemeClr val="lt1"/>
              </a:highlight>
              <a:latin typeface="Times New Roman"/>
              <a:ea typeface="Times New Roman"/>
              <a:cs typeface="Times New Roman"/>
              <a:sym typeface="Times New Roman"/>
            </a:endParaRPr>
          </a:p>
          <a:p>
            <a:pPr marL="457200" lvl="0" indent="0" algn="just" rtl="0">
              <a:lnSpc>
                <a:spcPct val="120000"/>
              </a:lnSpc>
              <a:spcBef>
                <a:spcPts val="0"/>
              </a:spcBef>
              <a:spcAft>
                <a:spcPts val="0"/>
              </a:spcAft>
              <a:buNone/>
            </a:pPr>
            <a:endParaRPr sz="4200" dirty="0">
              <a:solidFill>
                <a:schemeClr val="dk1"/>
              </a:solidFill>
              <a:highlight>
                <a:schemeClr val="lt1"/>
              </a:highlight>
              <a:latin typeface="Times New Roman"/>
              <a:ea typeface="Times New Roman"/>
              <a:cs typeface="Times New Roman"/>
              <a:sym typeface="Times New Roman"/>
            </a:endParaRPr>
          </a:p>
          <a:p>
            <a:pPr marL="457200" lvl="0" indent="-355282" algn="just" rtl="0">
              <a:lnSpc>
                <a:spcPct val="120000"/>
              </a:lnSpc>
              <a:spcBef>
                <a:spcPts val="0"/>
              </a:spcBef>
              <a:spcAft>
                <a:spcPts val="0"/>
              </a:spcAft>
              <a:buClr>
                <a:srgbClr val="000000"/>
              </a:buClr>
              <a:buSzPct val="100000"/>
              <a:buFont typeface="Times New Roman"/>
              <a:buChar char="●"/>
            </a:pPr>
            <a:r>
              <a:rPr lang="en" sz="4200" dirty="0">
                <a:solidFill>
                  <a:srgbClr val="000000"/>
                </a:solidFill>
                <a:highlight>
                  <a:srgbClr val="FFFFFF"/>
                </a:highlight>
                <a:latin typeface="Times New Roman"/>
                <a:ea typeface="Times New Roman"/>
                <a:cs typeface="Times New Roman"/>
                <a:sym typeface="Times New Roman"/>
              </a:rPr>
              <a:t>Python GUI-Tkinter-</a:t>
            </a:r>
            <a:r>
              <a:rPr lang="en" sz="4200" u="sng" dirty="0">
                <a:solidFill>
                  <a:schemeClr val="dk1"/>
                </a:solidFill>
                <a:highlight>
                  <a:srgbClr val="FFFFFF"/>
                </a:highlight>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https://www.geeksforgeeks.org/python-gui-tkinter</a:t>
            </a:r>
            <a:endParaRPr sz="4200" dirty="0">
              <a:solidFill>
                <a:schemeClr val="accent2"/>
              </a:solidFill>
              <a:highlight>
                <a:srgbClr val="FFFFFF"/>
              </a:highlight>
              <a:latin typeface="Times New Roman"/>
              <a:ea typeface="Times New Roman"/>
              <a:cs typeface="Times New Roman"/>
              <a:sym typeface="Times New Roman"/>
            </a:endParaRPr>
          </a:p>
          <a:p>
            <a:pPr marL="457200" lvl="0" indent="0" algn="just" rtl="0">
              <a:lnSpc>
                <a:spcPct val="120000"/>
              </a:lnSpc>
              <a:spcBef>
                <a:spcPts val="0"/>
              </a:spcBef>
              <a:spcAft>
                <a:spcPts val="0"/>
              </a:spcAft>
              <a:buNone/>
            </a:pPr>
            <a:endParaRPr sz="4200" dirty="0">
              <a:solidFill>
                <a:schemeClr val="accent2"/>
              </a:solidFill>
              <a:highlight>
                <a:srgbClr val="FFFFFF"/>
              </a:highlight>
              <a:latin typeface="Times New Roman"/>
              <a:ea typeface="Times New Roman"/>
              <a:cs typeface="Times New Roman"/>
              <a:sym typeface="Times New Roman"/>
            </a:endParaRPr>
          </a:p>
          <a:p>
            <a:pPr marL="457200" lvl="0" indent="-355282" algn="just" rtl="0">
              <a:lnSpc>
                <a:spcPct val="120000"/>
              </a:lnSpc>
              <a:spcBef>
                <a:spcPts val="0"/>
              </a:spcBef>
              <a:spcAft>
                <a:spcPts val="0"/>
              </a:spcAft>
              <a:buClr>
                <a:srgbClr val="000000"/>
              </a:buClr>
              <a:buSzPct val="100000"/>
              <a:buFont typeface="Times New Roman"/>
              <a:buChar char="●"/>
            </a:pPr>
            <a:r>
              <a:rPr lang="en" sz="4200" dirty="0">
                <a:solidFill>
                  <a:srgbClr val="000000"/>
                </a:solidFill>
                <a:highlight>
                  <a:srgbClr val="FFFFFF"/>
                </a:highlight>
                <a:latin typeface="Times New Roman"/>
                <a:ea typeface="Times New Roman"/>
                <a:cs typeface="Times New Roman"/>
                <a:sym typeface="Times New Roman"/>
              </a:rPr>
              <a:t>SQLite-Python</a:t>
            </a:r>
            <a:r>
              <a:rPr lang="en" sz="4200" dirty="0">
                <a:solidFill>
                  <a:schemeClr val="accent2"/>
                </a:solidFill>
                <a:highlight>
                  <a:srgbClr val="FFFFFF"/>
                </a:highlight>
                <a:latin typeface="Times New Roman"/>
                <a:ea typeface="Times New Roman"/>
                <a:cs typeface="Times New Roman"/>
                <a:sym typeface="Times New Roman"/>
              </a:rPr>
              <a:t>-</a:t>
            </a:r>
            <a:r>
              <a:rPr lang="en" sz="4200" u="sng" dirty="0">
                <a:solidFill>
                  <a:schemeClr val="dk1"/>
                </a:solidFill>
                <a:highlight>
                  <a:srgbClr val="FFFFFF"/>
                </a:highlight>
                <a:latin typeface="Times New Roman"/>
                <a:ea typeface="Times New Roman"/>
                <a:cs typeface="Times New Roman"/>
                <a:sym typeface="Times New Roman"/>
              </a:rPr>
              <a:t>https://www.tutorialspoint.com/sqlite/sqlite_python.htm</a:t>
            </a:r>
            <a:endParaRPr sz="4200" u="sng" dirty="0">
              <a:solidFill>
                <a:schemeClr val="dk1"/>
              </a:solidFill>
              <a:highlight>
                <a:srgbClr val="FFFFFF"/>
              </a:highlight>
              <a:latin typeface="Times New Roman"/>
              <a:ea typeface="Times New Roman"/>
              <a:cs typeface="Times New Roman"/>
              <a:sym typeface="Times New Roman"/>
            </a:endParaRPr>
          </a:p>
          <a:p>
            <a:pPr marL="0" lvl="0" indent="0" algn="just" rtl="0">
              <a:lnSpc>
                <a:spcPct val="120000"/>
              </a:lnSpc>
              <a:spcBef>
                <a:spcPts val="0"/>
              </a:spcBef>
              <a:spcAft>
                <a:spcPts val="0"/>
              </a:spcAft>
              <a:buNone/>
            </a:pPr>
            <a:endParaRPr sz="4200" dirty="0">
              <a:solidFill>
                <a:srgbClr val="000000"/>
              </a:solidFill>
              <a:highlight>
                <a:srgbClr val="FFFFFF"/>
              </a:highlight>
              <a:latin typeface="Times New Roman"/>
              <a:ea typeface="Times New Roman"/>
              <a:cs typeface="Times New Roman"/>
              <a:sym typeface="Times New Roman"/>
            </a:endParaRPr>
          </a:p>
          <a:p>
            <a:pPr marL="457200" lvl="0" indent="0" algn="l" rtl="0">
              <a:spcBef>
                <a:spcPts val="0"/>
              </a:spcBef>
              <a:spcAft>
                <a:spcPts val="0"/>
              </a:spcAft>
              <a:buNone/>
            </a:pPr>
            <a:endParaRPr sz="2300" dirty="0">
              <a:highlight>
                <a:srgbClr val="FFFFFF"/>
              </a:highlight>
              <a:latin typeface="Roboto"/>
              <a:ea typeface="Roboto"/>
              <a:cs typeface="Roboto"/>
              <a:sym typeface="Roboto"/>
            </a:endParaRPr>
          </a:p>
          <a:p>
            <a:pPr marL="457200" lvl="0" indent="0" algn="l" rtl="0">
              <a:spcBef>
                <a:spcPts val="0"/>
              </a:spcBef>
              <a:spcAft>
                <a:spcPts val="0"/>
              </a:spcAft>
              <a:buNone/>
            </a:pPr>
            <a:endParaRPr sz="2300" dirty="0">
              <a:highlight>
                <a:srgbClr val="FFFFFF"/>
              </a:highlight>
              <a:latin typeface="Roboto"/>
              <a:ea typeface="Roboto"/>
              <a:cs typeface="Roboto"/>
              <a:sym typeface="Roboto"/>
            </a:endParaRPr>
          </a:p>
          <a:p>
            <a:pPr marL="457200" lvl="0" indent="0" algn="l" rtl="0">
              <a:spcBef>
                <a:spcPts val="0"/>
              </a:spcBef>
              <a:spcAft>
                <a:spcPts val="1200"/>
              </a:spcAft>
              <a:buNone/>
            </a:pPr>
            <a:endParaRPr sz="1000" dirty="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Introduction(cont…)</a:t>
            </a:r>
            <a:endParaRPr sz="2800" b="1">
              <a:latin typeface="Times New Roman"/>
              <a:ea typeface="Times New Roman"/>
              <a:cs typeface="Times New Roman"/>
              <a:sym typeface="Times New Roman"/>
            </a:endParaRPr>
          </a:p>
        </p:txBody>
      </p:sp>
      <p:sp>
        <p:nvSpPr>
          <p:cNvPr id="81" name="Google Shape;81;p16"/>
          <p:cNvSpPr txBox="1">
            <a:spLocks noGrp="1"/>
          </p:cNvSpPr>
          <p:nvPr>
            <p:ph type="body" idx="1"/>
          </p:nvPr>
        </p:nvSpPr>
        <p:spPr>
          <a:xfrm>
            <a:off x="311700" y="1213075"/>
            <a:ext cx="8520600" cy="3354000"/>
          </a:xfrm>
          <a:prstGeom prst="rect">
            <a:avLst/>
          </a:prstGeom>
        </p:spPr>
        <p:txBody>
          <a:bodyPr spcFirstLastPara="1" wrap="square" lIns="91425" tIns="91425" rIns="91425" bIns="91425" anchor="t" anchorCtr="0">
            <a:noAutofit/>
          </a:bodyPr>
          <a:lstStyle/>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 Algorithms  (here Random Forest) have become very useful, in recent times, to predict the presence or absence of heart related diseases accurately.</a:t>
            </a:r>
            <a:endParaRPr sz="2000" dirty="0">
              <a:solidFill>
                <a:srgbClr val="000000"/>
              </a:solidFill>
              <a:latin typeface="Times New Roman"/>
              <a:ea typeface="Times New Roman"/>
              <a:cs typeface="Times New Roman"/>
              <a:sym typeface="Times New Roman"/>
            </a:endParaRPr>
          </a:p>
          <a:p>
            <a:pPr marL="0" lvl="0" indent="0" algn="l" rtl="0">
              <a:lnSpc>
                <a:spcPct val="95000"/>
              </a:lnSpc>
              <a:spcBef>
                <a:spcPts val="1200"/>
              </a:spcBef>
              <a:spcAft>
                <a:spcPts val="1200"/>
              </a:spcAft>
              <a:buNone/>
            </a:pPr>
            <a:endParaRPr dirty="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311700" y="72725"/>
            <a:ext cx="8520600" cy="831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Literature review , Limitations</a:t>
            </a:r>
            <a:endParaRPr sz="2800" b="1">
              <a:latin typeface="Times New Roman"/>
              <a:ea typeface="Times New Roman"/>
              <a:cs typeface="Times New Roman"/>
              <a:sym typeface="Times New Roman"/>
            </a:endParaRPr>
          </a:p>
        </p:txBody>
      </p:sp>
      <p:sp>
        <p:nvSpPr>
          <p:cNvPr id="87" name="Google Shape;87;p17"/>
          <p:cNvSpPr txBox="1">
            <a:spLocks noGrp="1"/>
          </p:cNvSpPr>
          <p:nvPr>
            <p:ph type="body" idx="1"/>
          </p:nvPr>
        </p:nvSpPr>
        <p:spPr>
          <a:xfrm>
            <a:off x="311700" y="1030675"/>
            <a:ext cx="8520600" cy="3808800"/>
          </a:xfrm>
          <a:prstGeom prst="rect">
            <a:avLst/>
          </a:prstGeom>
        </p:spPr>
        <p:txBody>
          <a:bodyPr spcFirstLastPara="1" wrap="square" lIns="91425" tIns="91425" rIns="91425" bIns="91425" anchor="t" anchorCtr="0">
            <a:noAutofit/>
          </a:bodyPr>
          <a:lstStyle/>
          <a:p>
            <a:pPr marL="457200" lvl="0" indent="-361950" algn="just" rtl="0">
              <a:lnSpc>
                <a:spcPct val="100000"/>
              </a:lnSpc>
              <a:spcBef>
                <a:spcPts val="0"/>
              </a:spcBef>
              <a:spcAft>
                <a:spcPts val="0"/>
              </a:spcAft>
              <a:buClr>
                <a:schemeClr val="accent1"/>
              </a:buClr>
              <a:buSzPts val="2100"/>
              <a:buFont typeface="Times New Roman"/>
              <a:buChar char="●"/>
            </a:pPr>
            <a:r>
              <a:rPr lang="en" sz="2100" dirty="0">
                <a:solidFill>
                  <a:schemeClr val="accent1"/>
                </a:solidFill>
                <a:highlight>
                  <a:srgbClr val="FFFFFF"/>
                </a:highlight>
                <a:latin typeface="Times New Roman"/>
                <a:ea typeface="Times New Roman"/>
                <a:cs typeface="Times New Roman"/>
                <a:sym typeface="Times New Roman"/>
              </a:rPr>
              <a:t> </a:t>
            </a:r>
            <a:r>
              <a:rPr lang="en" sz="2000" dirty="0">
                <a:solidFill>
                  <a:schemeClr val="accent1"/>
                </a:solidFill>
                <a:highlight>
                  <a:srgbClr val="FFFFFF"/>
                </a:highlight>
                <a:latin typeface="Times New Roman"/>
                <a:ea typeface="Times New Roman"/>
                <a:cs typeface="Times New Roman"/>
                <a:sym typeface="Times New Roman"/>
              </a:rPr>
              <a:t>M.A.Nishara Banu and B.Gomathy has given a paper named Disease Predicting system using data mining techniques. In this paper they talk about MAFIA (Maximal Frequent Itemset algorithm) and K-Means clustering. As classification is important for prediction of a disease. The classification based on MAFIA and K-Means results in accuracy.</a:t>
            </a:r>
            <a:endParaRPr sz="2000" dirty="0">
              <a:solidFill>
                <a:schemeClr val="accent1"/>
              </a:solidFill>
              <a:highlight>
                <a:srgbClr val="FFFFFF"/>
              </a:highlight>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chemeClr val="accent1"/>
              </a:buClr>
              <a:buSzPts val="2000"/>
              <a:buFont typeface="Times New Roman"/>
              <a:buChar char="●"/>
            </a:pPr>
            <a:r>
              <a:rPr lang="en" sz="2000" dirty="0">
                <a:solidFill>
                  <a:schemeClr val="accent1"/>
                </a:solidFill>
                <a:highlight>
                  <a:srgbClr val="FFFFFF"/>
                </a:highlight>
                <a:latin typeface="Times New Roman"/>
                <a:ea typeface="Times New Roman"/>
                <a:cs typeface="Times New Roman"/>
                <a:sym typeface="Times New Roman"/>
              </a:rPr>
              <a:t>Wiharto and Hari Kusnanto have given a paper named Intelligence System for Diagnosis Level of Coronary Heart Disease with K-Star Algorithm. In this paper they exhibit an expectation framework for heart infection utilizing Learning vector Quantization neural system calculation.</a:t>
            </a:r>
            <a:endParaRPr sz="2000" dirty="0">
              <a:solidFill>
                <a:schemeClr val="accent1"/>
              </a:solidFill>
              <a:highlight>
                <a:srgbClr val="FFFFFF"/>
              </a:highlight>
              <a:latin typeface="Times New Roman"/>
              <a:ea typeface="Times New Roman"/>
              <a:cs typeface="Times New Roman"/>
              <a:sym typeface="Times New Roman"/>
            </a:endParaRPr>
          </a:p>
          <a:p>
            <a:pPr marL="0" lvl="0" indent="0" algn="l" rtl="0">
              <a:spcBef>
                <a:spcPts val="1200"/>
              </a:spcBef>
              <a:spcAft>
                <a:spcPts val="1200"/>
              </a:spcAft>
              <a:buNone/>
            </a:pPr>
            <a:endParaRPr sz="2100" dirty="0">
              <a:solidFill>
                <a:schemeClr val="accent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body" idx="1"/>
          </p:nvPr>
        </p:nvSpPr>
        <p:spPr>
          <a:xfrm>
            <a:off x="311700" y="362600"/>
            <a:ext cx="8520600" cy="4377900"/>
          </a:xfrm>
          <a:prstGeom prst="rect">
            <a:avLst/>
          </a:prstGeom>
        </p:spPr>
        <p:txBody>
          <a:bodyPr spcFirstLastPara="1" wrap="square" lIns="91425" tIns="91425" rIns="91425" bIns="91425" anchor="t" anchorCtr="0">
            <a:normAutofit fontScale="25000" lnSpcReduction="20000"/>
          </a:bodyPr>
          <a:lstStyle/>
          <a:p>
            <a:pPr marL="457200" lvl="0" indent="-355600" algn="just" rtl="0">
              <a:lnSpc>
                <a:spcPct val="120000"/>
              </a:lnSpc>
              <a:spcBef>
                <a:spcPts val="0"/>
              </a:spcBef>
              <a:spcAft>
                <a:spcPts val="0"/>
              </a:spcAft>
              <a:buClr>
                <a:schemeClr val="accent1"/>
              </a:buClr>
              <a:buSzPct val="100000"/>
              <a:buFont typeface="Times New Roman"/>
              <a:buChar char="●"/>
            </a:pPr>
            <a:r>
              <a:rPr lang="en" sz="8000" dirty="0">
                <a:solidFill>
                  <a:schemeClr val="accent1"/>
                </a:solidFill>
                <a:highlight>
                  <a:schemeClr val="lt1"/>
                </a:highlight>
                <a:latin typeface="Times New Roman"/>
                <a:ea typeface="Times New Roman"/>
                <a:cs typeface="Times New Roman"/>
                <a:sym typeface="Times New Roman"/>
              </a:rPr>
              <a:t>Mohammed Abdul Khaleel has given paper in the Survey of Techniques for mining of data on Medical Data for Finding Frequent Diseases locally.</a:t>
            </a:r>
            <a:endParaRPr sz="8000" dirty="0">
              <a:solidFill>
                <a:schemeClr val="accent1"/>
              </a:solidFill>
              <a:highlight>
                <a:schemeClr val="lt1"/>
              </a:highlight>
              <a:latin typeface="Times New Roman"/>
              <a:ea typeface="Times New Roman"/>
              <a:cs typeface="Times New Roman"/>
              <a:sym typeface="Times New Roman"/>
            </a:endParaRPr>
          </a:p>
          <a:p>
            <a:pPr marL="457200" lvl="0" indent="-355600" algn="just" rtl="0">
              <a:lnSpc>
                <a:spcPct val="120000"/>
              </a:lnSpc>
              <a:spcBef>
                <a:spcPts val="0"/>
              </a:spcBef>
              <a:spcAft>
                <a:spcPts val="0"/>
              </a:spcAft>
              <a:buClr>
                <a:schemeClr val="accent1"/>
              </a:buClr>
              <a:buSzPct val="100000"/>
              <a:buFont typeface="Times New Roman"/>
              <a:buChar char="●"/>
            </a:pPr>
            <a:r>
              <a:rPr lang="en" sz="8000" dirty="0">
                <a:solidFill>
                  <a:schemeClr val="accent1"/>
                </a:solidFill>
                <a:highlight>
                  <a:schemeClr val="lt1"/>
                </a:highlight>
                <a:latin typeface="Times New Roman"/>
                <a:ea typeface="Times New Roman"/>
                <a:cs typeface="Times New Roman"/>
                <a:sym typeface="Times New Roman"/>
              </a:rPr>
              <a:t>In year 2013, S. Vijiyaraniet. Al performed a work, An Efficient Classification Tree Technique for Heart Disease Prediction. This paper analyzes the classification tree techniques in data mining. The classification tree algorithms used and tested in this paper are Decision Stump, Random Forest and LMT Tree algorithm. The objective of this research was to compare the outcomes of the performance of different classification techniques for a heart disease dataset.</a:t>
            </a:r>
            <a:endParaRPr sz="8000" dirty="0">
              <a:solidFill>
                <a:schemeClr val="accent1"/>
              </a:solidFill>
              <a:highlight>
                <a:schemeClr val="lt1"/>
              </a:highlight>
              <a:latin typeface="Times New Roman"/>
              <a:ea typeface="Times New Roman"/>
              <a:cs typeface="Times New Roman"/>
              <a:sym typeface="Times New Roman"/>
            </a:endParaRPr>
          </a:p>
          <a:p>
            <a:pPr marL="457200" lvl="0" indent="-355600" algn="just" rtl="0">
              <a:lnSpc>
                <a:spcPct val="120000"/>
              </a:lnSpc>
              <a:spcBef>
                <a:spcPts val="0"/>
              </a:spcBef>
              <a:spcAft>
                <a:spcPts val="0"/>
              </a:spcAft>
              <a:buClr>
                <a:schemeClr val="accent1"/>
              </a:buClr>
              <a:buSzPct val="100000"/>
              <a:buFont typeface="Times New Roman"/>
              <a:buChar char="●"/>
            </a:pPr>
            <a:r>
              <a:rPr lang="en" sz="8000" dirty="0">
                <a:solidFill>
                  <a:srgbClr val="333333"/>
                </a:solidFill>
                <a:highlight>
                  <a:srgbClr val="FCFCFC"/>
                </a:highlight>
                <a:latin typeface="Times New Roman"/>
                <a:ea typeface="Times New Roman"/>
                <a:cs typeface="Times New Roman"/>
                <a:sym typeface="Times New Roman"/>
              </a:rPr>
              <a:t>Considering the limitations of this study, there is a need to implement more complex and combination of models to get higher accuracy for early prediction of heart disease.</a:t>
            </a:r>
            <a:endParaRPr sz="8000" dirty="0">
              <a:solidFill>
                <a:schemeClr val="accent1"/>
              </a:solidFill>
              <a:highlight>
                <a:schemeClr val="lt1"/>
              </a:highlight>
              <a:latin typeface="Times New Roman"/>
              <a:ea typeface="Times New Roman"/>
              <a:cs typeface="Times New Roman"/>
              <a:sym typeface="Times New Roman"/>
            </a:endParaRPr>
          </a:p>
          <a:p>
            <a:pPr marL="0" lvl="0" indent="0" algn="l" rtl="0">
              <a:spcBef>
                <a:spcPts val="1200"/>
              </a:spcBef>
              <a:spcAft>
                <a:spcPts val="1200"/>
              </a:spcAft>
              <a:buNone/>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311700" y="169300"/>
            <a:ext cx="8520600" cy="831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Software requirements</a:t>
            </a:r>
            <a:endParaRPr sz="2800" b="1">
              <a:latin typeface="Times New Roman"/>
              <a:ea typeface="Times New Roman"/>
              <a:cs typeface="Times New Roman"/>
              <a:sym typeface="Times New Roman"/>
            </a:endParaRPr>
          </a:p>
        </p:txBody>
      </p:sp>
      <p:sp>
        <p:nvSpPr>
          <p:cNvPr id="98" name="Google Shape;98;p19"/>
          <p:cNvSpPr txBox="1">
            <a:spLocks noGrp="1"/>
          </p:cNvSpPr>
          <p:nvPr>
            <p:ph type="body" idx="1"/>
          </p:nvPr>
        </p:nvSpPr>
        <p:spPr>
          <a:xfrm>
            <a:off x="311700" y="1000600"/>
            <a:ext cx="8520600" cy="3578700"/>
          </a:xfrm>
          <a:prstGeom prst="rect">
            <a:avLst/>
          </a:prstGeom>
        </p:spPr>
        <p:txBody>
          <a:bodyPr spcFirstLastPara="1" wrap="square" lIns="91425" tIns="91425" rIns="91425" bIns="91425" anchor="t" anchorCtr="0">
            <a:normAutofit/>
          </a:bodyPr>
          <a:lstStyle/>
          <a:p>
            <a:pPr marL="0" lvl="0" indent="0" algn="just" rtl="0">
              <a:lnSpc>
                <a:spcPct val="100000"/>
              </a:lnSpc>
              <a:spcBef>
                <a:spcPts val="0"/>
              </a:spcBef>
              <a:spcAft>
                <a:spcPts val="0"/>
              </a:spcAft>
              <a:buNone/>
            </a:pPr>
            <a:r>
              <a:rPr lang="en" sz="2000" dirty="0">
                <a:solidFill>
                  <a:srgbClr val="000000"/>
                </a:solidFill>
                <a:latin typeface="Times New Roman"/>
                <a:ea typeface="Times New Roman"/>
                <a:cs typeface="Times New Roman"/>
                <a:sym typeface="Times New Roman"/>
              </a:rPr>
              <a:t>Functional Requirements</a:t>
            </a:r>
            <a:endParaRPr sz="2000" dirty="0">
              <a:solidFill>
                <a:srgbClr val="000000"/>
              </a:solidFill>
              <a:latin typeface="Times New Roman"/>
              <a:ea typeface="Times New Roman"/>
              <a:cs typeface="Times New Roman"/>
              <a:sym typeface="Times New Roman"/>
            </a:endParaRPr>
          </a:p>
          <a:p>
            <a:pPr marL="457200" lvl="0" indent="-355600" algn="just" rtl="0">
              <a:lnSpc>
                <a:spcPct val="100000"/>
              </a:lnSpc>
              <a:spcBef>
                <a:spcPts val="120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Model takes necessary information (symptoms) from the user.</a:t>
            </a:r>
            <a:endParaRPr sz="2000" dirty="0">
              <a:solidFill>
                <a:srgbClr val="000000"/>
              </a:solidFill>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The inputs are processed using algorithms and test results are generated.</a:t>
            </a:r>
            <a:endParaRPr sz="2000" dirty="0">
              <a:solidFill>
                <a:srgbClr val="000000"/>
              </a:solidFill>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Display the output in human readable form using the user interface.</a:t>
            </a:r>
            <a:endParaRPr sz="2000" dirty="0">
              <a:solidFill>
                <a:srgbClr val="000000"/>
              </a:solidFill>
              <a:latin typeface="Times New Roman"/>
              <a:ea typeface="Times New Roman"/>
              <a:cs typeface="Times New Roman"/>
              <a:sym typeface="Times New Roman"/>
            </a:endParaRPr>
          </a:p>
          <a:p>
            <a:pPr marL="0" lvl="0" indent="0" algn="just" rtl="0">
              <a:lnSpc>
                <a:spcPct val="100000"/>
              </a:lnSpc>
              <a:spcBef>
                <a:spcPts val="1200"/>
              </a:spcBef>
              <a:spcAft>
                <a:spcPts val="0"/>
              </a:spcAft>
              <a:buNone/>
            </a:pPr>
            <a:r>
              <a:rPr lang="en" sz="2000" dirty="0">
                <a:solidFill>
                  <a:srgbClr val="000000"/>
                </a:solidFill>
                <a:latin typeface="Times New Roman"/>
                <a:ea typeface="Times New Roman"/>
                <a:cs typeface="Times New Roman"/>
                <a:sym typeface="Times New Roman"/>
              </a:rPr>
              <a:t>Non functional Requirements</a:t>
            </a:r>
            <a:endParaRPr sz="2000" dirty="0">
              <a:solidFill>
                <a:srgbClr val="000000"/>
              </a:solidFill>
              <a:latin typeface="Times New Roman"/>
              <a:ea typeface="Times New Roman"/>
              <a:cs typeface="Times New Roman"/>
              <a:sym typeface="Times New Roman"/>
            </a:endParaRPr>
          </a:p>
          <a:p>
            <a:pPr marL="457200" lvl="0" indent="-355600" algn="just" rtl="0">
              <a:lnSpc>
                <a:spcPct val="100000"/>
              </a:lnSpc>
              <a:spcBef>
                <a:spcPts val="120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Accuracy:accuracy of the model is more than 80%</a:t>
            </a:r>
            <a:endParaRPr sz="2000" dirty="0">
              <a:solidFill>
                <a:srgbClr val="000000"/>
              </a:solidFill>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Accessibility:is accessible by any person easily.</a:t>
            </a:r>
          </a:p>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Portability:can be executed under any platform. </a:t>
            </a:r>
            <a:endParaRPr sz="2000" dirty="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250600" y="59375"/>
            <a:ext cx="8520600" cy="831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Problem Statement</a:t>
            </a:r>
            <a:endParaRPr sz="2800" b="1">
              <a:latin typeface="Times New Roman"/>
              <a:ea typeface="Times New Roman"/>
              <a:cs typeface="Times New Roman"/>
              <a:sym typeface="Times New Roman"/>
            </a:endParaRPr>
          </a:p>
        </p:txBody>
      </p:sp>
      <p:sp>
        <p:nvSpPr>
          <p:cNvPr id="104" name="Google Shape;104;p20"/>
          <p:cNvSpPr txBox="1">
            <a:spLocks noGrp="1"/>
          </p:cNvSpPr>
          <p:nvPr>
            <p:ph type="body" idx="1"/>
          </p:nvPr>
        </p:nvSpPr>
        <p:spPr>
          <a:xfrm>
            <a:off x="326800" y="1281600"/>
            <a:ext cx="8520600" cy="3861900"/>
          </a:xfrm>
          <a:prstGeom prst="rect">
            <a:avLst/>
          </a:prstGeom>
        </p:spPr>
        <p:txBody>
          <a:bodyPr spcFirstLastPara="1" wrap="square" lIns="91425" tIns="91425" rIns="91425" bIns="91425" anchor="t" anchorCtr="0">
            <a:normAutofit/>
          </a:bodyPr>
          <a:lstStyle/>
          <a:p>
            <a:pPr marL="0" lvl="0" indent="0" algn="just" rtl="0">
              <a:lnSpc>
                <a:spcPct val="100000"/>
              </a:lnSpc>
              <a:spcBef>
                <a:spcPts val="0"/>
              </a:spcBef>
              <a:spcAft>
                <a:spcPts val="1200"/>
              </a:spcAft>
              <a:buNone/>
            </a:pPr>
            <a:r>
              <a:rPr lang="en" sz="2000" dirty="0">
                <a:solidFill>
                  <a:schemeClr val="accent1"/>
                </a:solidFill>
                <a:latin typeface="Times New Roman"/>
                <a:ea typeface="Times New Roman"/>
                <a:cs typeface="Times New Roman"/>
                <a:sym typeface="Times New Roman"/>
              </a:rPr>
              <a:t>The main objective of the model is to accurately predict about the user’s condition being on the verge of a cardiovascular disease , which is a growing concern besides many other ailments. The user’s diagnosis test values of various attributes are collected and tested against the available data , which would give us an accurate result of whether the user needs aid to be prone of the heart diseases or not.</a:t>
            </a:r>
            <a:endParaRPr sz="2000" dirty="0">
              <a:solidFill>
                <a:schemeClr val="accent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11700" y="356425"/>
            <a:ext cx="8520600" cy="831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latin typeface="Times New Roman"/>
                <a:ea typeface="Times New Roman"/>
                <a:cs typeface="Times New Roman"/>
                <a:sym typeface="Times New Roman"/>
              </a:rPr>
              <a:t>Motivation &amp; Scope</a:t>
            </a:r>
            <a:endParaRPr sz="2800" b="1">
              <a:latin typeface="Times New Roman"/>
              <a:ea typeface="Times New Roman"/>
              <a:cs typeface="Times New Roman"/>
              <a:sym typeface="Times New Roman"/>
            </a:endParaRPr>
          </a:p>
        </p:txBody>
      </p:sp>
      <p:sp>
        <p:nvSpPr>
          <p:cNvPr id="110" name="Google Shape;110;p21"/>
          <p:cNvSpPr txBox="1">
            <a:spLocks noGrp="1"/>
          </p:cNvSpPr>
          <p:nvPr>
            <p:ph type="body" idx="1"/>
          </p:nvPr>
        </p:nvSpPr>
        <p:spPr>
          <a:xfrm>
            <a:off x="311700" y="1369800"/>
            <a:ext cx="8520600" cy="3354000"/>
          </a:xfrm>
          <a:prstGeom prst="rect">
            <a:avLst/>
          </a:prstGeom>
        </p:spPr>
        <p:txBody>
          <a:bodyPr spcFirstLastPara="1" wrap="square" lIns="91425" tIns="91425" rIns="91425" bIns="91425" anchor="t" anchorCtr="0">
            <a:normAutofit/>
          </a:bodyPr>
          <a:lstStyle/>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Millions of people are getting some sort of heart disease every year and heart disease is the biggest killer of both men and women all around the world.</a:t>
            </a:r>
            <a:endParaRPr sz="2000" dirty="0">
              <a:solidFill>
                <a:srgbClr val="000000"/>
              </a:solidFill>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Medical diagnosis plays a vital role and yet is complicated task that needs to be executed efficiently and accurately. </a:t>
            </a:r>
            <a:endParaRPr sz="2000" dirty="0">
              <a:solidFill>
                <a:srgbClr val="000000"/>
              </a:solidFill>
              <a:latin typeface="Times New Roman"/>
              <a:ea typeface="Times New Roman"/>
              <a:cs typeface="Times New Roman"/>
              <a:sym typeface="Times New Roman"/>
            </a:endParaRPr>
          </a:p>
          <a:p>
            <a:pPr marL="457200" lvl="0" indent="-355600" algn="just" rtl="0">
              <a:lnSpc>
                <a:spcPct val="100000"/>
              </a:lnSpc>
              <a:spcBef>
                <a:spcPts val="0"/>
              </a:spcBef>
              <a:spcAft>
                <a:spcPts val="0"/>
              </a:spcAft>
              <a:buClr>
                <a:srgbClr val="000000"/>
              </a:buClr>
              <a:buSzPts val="2000"/>
              <a:buFont typeface="Times New Roman"/>
              <a:buChar char="●"/>
            </a:pPr>
            <a:r>
              <a:rPr lang="en" sz="2000" dirty="0">
                <a:solidFill>
                  <a:srgbClr val="000000"/>
                </a:solidFill>
                <a:latin typeface="Times New Roman"/>
                <a:ea typeface="Times New Roman"/>
                <a:cs typeface="Times New Roman"/>
                <a:sym typeface="Times New Roman"/>
              </a:rPr>
              <a:t>To reduce cost for achieving clinical tests an appropriate computer based information and decision support should be aided. </a:t>
            </a:r>
            <a:endParaRPr sz="2000" dirty="0">
              <a:solidFill>
                <a:srgbClr val="000000"/>
              </a:solidFill>
              <a:latin typeface="Times New Roman"/>
              <a:ea typeface="Times New Roman"/>
              <a:cs typeface="Times New Roman"/>
              <a:sym typeface="Times New Roman"/>
            </a:endParaRPr>
          </a:p>
          <a:p>
            <a:pPr marL="457200" lvl="0" indent="0" algn="l" rtl="0">
              <a:lnSpc>
                <a:spcPct val="105000"/>
              </a:lnSpc>
              <a:spcBef>
                <a:spcPts val="1200"/>
              </a:spcBef>
              <a:spcAft>
                <a:spcPts val="0"/>
              </a:spcAft>
              <a:buNone/>
            </a:pPr>
            <a:endParaRPr sz="2000" dirty="0">
              <a:solidFill>
                <a:srgbClr val="000000"/>
              </a:solidFill>
              <a:latin typeface="Times New Roman"/>
              <a:ea typeface="Times New Roman"/>
              <a:cs typeface="Times New Roman"/>
              <a:sym typeface="Times New Roman"/>
            </a:endParaRPr>
          </a:p>
          <a:p>
            <a:pPr marL="457200" lvl="0" indent="0" algn="l" rtl="0">
              <a:lnSpc>
                <a:spcPct val="105000"/>
              </a:lnSpc>
              <a:spcBef>
                <a:spcPts val="1200"/>
              </a:spcBef>
              <a:spcAft>
                <a:spcPts val="1200"/>
              </a:spcAft>
              <a:buNone/>
            </a:pPr>
            <a:endParaRPr sz="2200" dirty="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469</TotalTime>
  <Words>1355</Words>
  <Application>Microsoft Office PowerPoint</Application>
  <PresentationFormat>On-screen Show (16:9)</PresentationFormat>
  <Paragraphs>107</Paragraphs>
  <Slides>35</Slides>
  <Notes>35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Lato</vt:lpstr>
      <vt:lpstr>Times New Roman</vt:lpstr>
      <vt:lpstr>Roboto</vt:lpstr>
      <vt:lpstr>Arial</vt:lpstr>
      <vt:lpstr>Playfair Display</vt:lpstr>
      <vt:lpstr>Coral</vt:lpstr>
      <vt:lpstr> Heart disease prediction using Machine Learning    </vt:lpstr>
      <vt:lpstr>Abstract</vt:lpstr>
      <vt:lpstr>Introduction</vt:lpstr>
      <vt:lpstr>Introduction(cont…)</vt:lpstr>
      <vt:lpstr>Literature review , Limitations</vt:lpstr>
      <vt:lpstr>PowerPoint Presentation</vt:lpstr>
      <vt:lpstr>Software requirements</vt:lpstr>
      <vt:lpstr>Problem Statement</vt:lpstr>
      <vt:lpstr>Motivation &amp; Scope</vt:lpstr>
      <vt:lpstr>Description of modules</vt:lpstr>
      <vt:lpstr>PowerPoint Presentation</vt:lpstr>
      <vt:lpstr>Hardware &amp; Software Configuration</vt:lpstr>
      <vt:lpstr>Use case diagram</vt:lpstr>
      <vt:lpstr>Sequence Diagram</vt:lpstr>
      <vt:lpstr>Activity diagram</vt:lpstr>
      <vt:lpstr>Architecture Diagram</vt:lpstr>
      <vt:lpstr>Workflow of the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 and major contribution</vt:lpstr>
      <vt:lpstr>PowerPoint Presentation</vt:lpstr>
      <vt:lpstr>Future Enhancements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Heart disease prediction using Machine Learning    </dc:title>
  <cp:lastModifiedBy>SHEVVA SREE TULASI</cp:lastModifiedBy>
  <cp:revision>2</cp:revision>
  <dcterms:modified xsi:type="dcterms:W3CDTF">2021-11-01T08:55:45Z</dcterms:modified>
</cp:coreProperties>
</file>